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67" r:id="rId12"/>
    <p:sldId id="263" r:id="rId13"/>
    <p:sldId id="264" r:id="rId14"/>
    <p:sldId id="265" r:id="rId15"/>
    <p:sldId id="26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D5A386-F907-4CB5-9CBF-49C750D204D5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3548A2-8C76-42EF-AB2F-AD894F271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4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0C35-FBA2-4EDE-8F19-3B1F5E925EF5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D85EB-47F9-4081-9EB9-837BBF221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0F38-E76E-4C17-967A-880C95FF8A39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5CD5-982D-49AF-BDF7-7955FD7C3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D4AF-1B5D-4ECD-8A70-FAE09856C40B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C4BC6-79E5-4923-AF50-DCCDD67EB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4AB2-D74E-43CA-B8AD-B741EF7276D2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E2F6B-48B8-4D6F-A31D-2EAA9961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1A713-C3FE-4769-B591-62A9D932D00F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13E1-F4D6-48B4-8536-4598E76FC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FC75-31E4-46AC-B723-68139E3BEDE3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4850-8208-4ECF-B8D1-E62F1275C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F9CE-D7DE-4083-92AD-6BA23585419E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0B44-1C8B-42E0-B570-B92996E3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B13F4-F414-47AA-B96D-8C05170A46DD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297F-FEE4-4204-9376-17540791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702C0-B89E-49CD-B1E2-DB703EDD3BDB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8D96-BA04-442F-8F9B-F0136968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C9E9-8704-474B-9744-51016E73D246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8B031-C591-4DE5-A24A-1B094E342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1FEC-2BCB-4DA9-A104-06DC3FB9C101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4448-EF27-48C6-BDAB-8392CF0D6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573FAE-8B3C-4327-89C8-DB1E1B35D53A}" type="datetimeFigureOut">
              <a:rPr lang="en-US"/>
              <a:pPr>
                <a:defRPr/>
              </a:pPr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D1D632-3BDD-4723-9463-F5A5B14C0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Pre-Algebra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Spanier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143000" y="1219200"/>
            <a:ext cx="6934200" cy="17526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Scientific Notation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Solve.  Write answers in scientific notation.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1. (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)+(1.3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240 + 130,000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130,240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1.3024 x 10</a:t>
            </a:r>
            <a:r>
              <a:rPr lang="en-US" sz="32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0" indent="0">
              <a:buNone/>
            </a:pPr>
            <a:r>
              <a:rPr lang="en-US" sz="3200" dirty="0" smtClean="0"/>
              <a:t>2. (5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)+(7.4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0.05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=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74.05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7.405 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i="1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3. (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(3.1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10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4,000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310,000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=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-306,000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-3.06 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0" indent="0">
              <a:buNone/>
            </a:pPr>
            <a:r>
              <a:rPr lang="en-US" sz="3200" dirty="0" smtClean="0"/>
              <a:t>4. (8.1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(2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0.0081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0.002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=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0.0061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 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endParaRPr lang="en-US" sz="3200" b="1" i="1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7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2362200" y="2590800"/>
            <a:ext cx="4343400" cy="3048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and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Scientific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2971800" y="3200400"/>
            <a:ext cx="3200400" cy="1812925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28028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Remember </a:t>
            </a:r>
          </a:p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exponent</a:t>
            </a:r>
          </a:p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rules!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Compute with Numbers in Scientific Notation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the expression.  Write your answer in scientific notation.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(8.5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)(1.7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(5.7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)(2.6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0600" y="353002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1.445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482542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1.482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 with Numbers in Scientific Notation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the expression (by distributing).  Write your answer in scientific notation.</a:t>
            </a:r>
          </a:p>
          <a:p>
            <a:pPr algn="ctr" eaLnBrk="1" hangingPunct="1">
              <a:buFont typeface="Arial" charset="0"/>
              <a:buNone/>
            </a:pPr>
            <a:endParaRPr lang="en-US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(1.5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(2.4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0" y="3533079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2.25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-6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8006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5.8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turn: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Evaluate each expression. 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your answer in scientific notation.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1)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x 10</a:t>
            </a:r>
            <a:r>
              <a:rPr lang="en-US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2)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 x 10</a:t>
            </a:r>
            <a:r>
              <a:rPr lang="en-US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1.6 x 10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2.5 x 10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792808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7.5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792807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9.6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turn: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Evaluate each expression. 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your answer in scientific notation.  </a:t>
            </a:r>
            <a:endParaRPr lang="en-US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(1.3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(1.1 x 10</a:t>
            </a:r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)(4.2 x 10</a:t>
            </a:r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4.5 x 10</a:t>
            </a:r>
            <a:r>
              <a:rPr lang="en-US" sz="3600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6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874837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1.69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190283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4.62 x 10</a:t>
            </a:r>
            <a:r>
              <a:rPr lang="en-US" sz="3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4642862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3 x 10</a:t>
            </a:r>
            <a:r>
              <a:rPr lang="en-US" sz="32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Notation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Numbers such as 1,953,000,000 and 0.00009 are written in </a:t>
            </a:r>
            <a:r>
              <a:rPr lang="en-US" sz="4000" i="1" dirty="0" smtClean="0">
                <a:solidFill>
                  <a:srgbClr val="7030A0"/>
                </a:solidFill>
              </a:rPr>
              <a:t>standard form</a:t>
            </a:r>
            <a:r>
              <a:rPr lang="en-US" sz="4000" dirty="0" smtClean="0"/>
              <a:t>.</a:t>
            </a:r>
          </a:p>
          <a:p>
            <a:pPr eaLnBrk="1" hangingPunct="1"/>
            <a:r>
              <a:rPr lang="en-US" sz="4000" dirty="0" smtClean="0"/>
              <a:t>Another way to write a number is to use </a:t>
            </a:r>
            <a:r>
              <a:rPr lang="en-US" sz="4000" i="1" dirty="0" smtClean="0">
                <a:solidFill>
                  <a:srgbClr val="7030A0"/>
                </a:solidFill>
              </a:rPr>
              <a:t>scientific notation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Notation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x 10</a:t>
            </a:r>
            <a:r>
              <a:rPr lang="en-US" sz="54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pPr algn="ctr" eaLnBrk="1" hangingPunct="1">
              <a:buFont typeface="Arial" charset="0"/>
              <a:buNone/>
            </a:pPr>
            <a:r>
              <a:rPr lang="en-US" sz="36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 1 ≤ c &lt; 10 and n is an integer</a:t>
            </a:r>
          </a:p>
          <a:p>
            <a:pPr algn="ctr" eaLnBrk="1" hangingPunct="1">
              <a:buFont typeface="Arial" charset="0"/>
              <a:buNone/>
            </a:pPr>
            <a:endParaRPr lang="en-US" sz="3600" i="1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36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Form	        Scientific Notation</a:t>
            </a:r>
            <a:endParaRPr lang="en-US" sz="3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2,000,000			2 x 10</a:t>
            </a:r>
            <a:r>
              <a:rPr lang="en-US" sz="3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   0.005				5 x 10</a:t>
            </a:r>
            <a:r>
              <a:rPr lang="en-US" sz="3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Write in Scientific Notation: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dirty="0" smtClean="0"/>
              <a:t>42,590,000</a:t>
            </a:r>
          </a:p>
          <a:p>
            <a:pPr marL="609600" indent="-609600" eaLnBrk="1" hangingPunct="1">
              <a:buFont typeface="Arial" charset="0"/>
              <a:buAutoNum type="arabicParenR"/>
            </a:pPr>
            <a:endParaRPr lang="en-US" sz="3600" dirty="0" smtClean="0"/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dirty="0" smtClean="0"/>
              <a:t>539,000</a:t>
            </a:r>
          </a:p>
          <a:p>
            <a:pPr marL="609600" indent="-609600" eaLnBrk="1" hangingPunct="1">
              <a:buFont typeface="Arial" charset="0"/>
              <a:buAutoNum type="arabicParenR"/>
            </a:pPr>
            <a:endParaRPr lang="en-US" sz="3600" dirty="0" smtClean="0"/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dirty="0" smtClean="0"/>
              <a:t>0.0000574</a:t>
            </a:r>
          </a:p>
          <a:p>
            <a:pPr marL="609600" indent="-609600" eaLnBrk="1" hangingPunct="1">
              <a:buFont typeface="Arial" charset="0"/>
              <a:buAutoNum type="arabicParenR"/>
            </a:pPr>
            <a:endParaRPr lang="en-US" sz="3600" dirty="0" smtClean="0"/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dirty="0" smtClean="0"/>
              <a:t>0.00000004</a:t>
            </a:r>
          </a:p>
        </p:txBody>
      </p:sp>
      <p:sp>
        <p:nvSpPr>
          <p:cNvPr id="1638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4.259 x 10</a:t>
            </a:r>
            <a:r>
              <a:rPr lang="en-US" sz="3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endParaRPr lang="en-US" sz="3600" baseline="30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endParaRPr lang="en-US" baseline="30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5.39 x 10</a:t>
            </a:r>
            <a:r>
              <a:rPr lang="en-US" sz="3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endParaRPr lang="en-US" sz="3600" baseline="30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endParaRPr lang="en-US" sz="3600" baseline="30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5.74 x 10</a:t>
            </a:r>
            <a:r>
              <a:rPr lang="en-US" sz="3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</a:t>
            </a: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endParaRPr lang="en-US" baseline="30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endParaRPr lang="en-US" baseline="30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 x 10</a:t>
            </a:r>
            <a:r>
              <a:rPr lang="en-US" sz="3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Numbers in Standard Form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2.0075 x 10</a:t>
            </a:r>
            <a:r>
              <a:rPr lang="en-US" sz="3600" baseline="30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  <a:p>
            <a:pPr marL="609600" indent="-609600" eaLnBrk="1" hangingPunct="1">
              <a:buFont typeface="Arial" charset="0"/>
              <a:buAutoNum type="arabicParenR"/>
            </a:pPr>
            <a:endParaRPr lang="en-US" sz="36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7.0234 x 10</a:t>
            </a:r>
            <a:r>
              <a:rPr lang="en-US" sz="3600" baseline="30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  <a:p>
            <a:pPr marL="609600" indent="-609600" eaLnBrk="1" hangingPunct="1">
              <a:buFont typeface="Arial" charset="0"/>
              <a:buAutoNum type="arabicParenR"/>
            </a:pPr>
            <a:endParaRPr lang="en-US" sz="36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1.685 x 10</a:t>
            </a:r>
            <a:r>
              <a:rPr lang="en-US" sz="3600" baseline="30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-4</a:t>
            </a:r>
          </a:p>
          <a:p>
            <a:pPr marL="609600" indent="-609600" eaLnBrk="1" hangingPunct="1">
              <a:buFont typeface="Arial" charset="0"/>
              <a:buAutoNum type="arabicParenR"/>
            </a:pPr>
            <a:endParaRPr lang="en-US" sz="36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3.09 x 10</a:t>
            </a:r>
            <a:r>
              <a:rPr lang="en-US" sz="3600" baseline="30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-6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876800"/>
          </a:xfrm>
          <a:noFill/>
        </p:spPr>
        <p:txBody>
          <a:bodyPr/>
          <a:lstStyle/>
          <a:p>
            <a:pPr marL="533400" indent="-533400">
              <a:buFont typeface="Arial" charset="0"/>
              <a:buAutoNum type="arabicParenR"/>
            </a:pPr>
            <a:r>
              <a:rPr lang="en-US" sz="360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2,007,500</a:t>
            </a:r>
          </a:p>
          <a:p>
            <a:pPr marL="533400" indent="-533400">
              <a:buFont typeface="Arial" charset="0"/>
              <a:buAutoNum type="arabicParenR"/>
            </a:pPr>
            <a:endParaRPr lang="en-US" sz="360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buFont typeface="Arial" charset="0"/>
              <a:buAutoNum type="arabicParenR"/>
            </a:pPr>
            <a:r>
              <a:rPr lang="en-US" sz="360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702,340</a:t>
            </a:r>
          </a:p>
          <a:p>
            <a:pPr marL="533400" indent="-533400">
              <a:buFont typeface="Arial" charset="0"/>
              <a:buAutoNum type="arabicParenR"/>
            </a:pPr>
            <a:endParaRPr lang="en-US" sz="360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buFont typeface="Arial" charset="0"/>
              <a:buAutoNum type="arabicParenR"/>
            </a:pPr>
            <a:r>
              <a:rPr lang="en-US" sz="360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0.0001685</a:t>
            </a:r>
          </a:p>
          <a:p>
            <a:pPr marL="533400" indent="-533400">
              <a:buFont typeface="Arial" charset="0"/>
              <a:buAutoNum type="arabicParenR"/>
            </a:pPr>
            <a:endParaRPr lang="en-US" sz="360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buFont typeface="Arial" charset="0"/>
              <a:buAutoNum type="arabicParenR"/>
            </a:pPr>
            <a:r>
              <a:rPr lang="en-US" sz="360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0.00000309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Order Numbers in Scientific Notation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from least to greatest:</a:t>
            </a:r>
          </a:p>
          <a:p>
            <a:pPr eaLnBrk="1" hangingPunct="1">
              <a:buFont typeface="Arial" charset="0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103,400,000,    7.8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80,760,000</a:t>
            </a:r>
          </a:p>
          <a:p>
            <a:pPr algn="ctr" eaLnBrk="1" hangingPunct="1">
              <a:buFont typeface="Arial" charset="0"/>
              <a:buNone/>
            </a:pP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780,000,000</a:t>
            </a:r>
          </a:p>
          <a:p>
            <a:pPr algn="ctr" eaLnBrk="1" hangingPunct="1">
              <a:buFont typeface="Arial" charset="0"/>
              <a:buNone/>
            </a:pPr>
            <a:endParaRPr lang="en-US" sz="3600" i="1" dirty="0" smtClean="0">
              <a:solidFill>
                <a:schemeClr val="accent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80,760,000,      103,400,000,      7.8 x 10</a:t>
            </a:r>
            <a:r>
              <a:rPr lang="en-US" sz="3600" b="1" baseline="30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Your turn:  Order from least to greatest.</a:t>
            </a:r>
            <a:endParaRPr lang="en-US" sz="4000" b="1" smtClean="0">
              <a:solidFill>
                <a:srgbClr val="00B050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3.401 x 10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27,500</a:t>
            </a:r>
          </a:p>
          <a:p>
            <a:pPr algn="ctr" eaLnBrk="1" hangingPunct="1">
              <a:buFont typeface="Arial" charset="0"/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 typeface="Arial" charset="0"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and Subtracting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Notation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Spanier</a:t>
            </a:r>
          </a:p>
          <a:p>
            <a:r>
              <a:rPr lang="en-US" dirty="0" smtClean="0"/>
              <a:t>Pre-Algebra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2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Add or Subtract…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numbers to standard form.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or subtract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answer back into scientific notation.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67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337</Words>
  <Application>Microsoft Macintosh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Scientific Notation</vt:lpstr>
      <vt:lpstr>Scientific Notation</vt:lpstr>
      <vt:lpstr>Write in Scientific Notation:</vt:lpstr>
      <vt:lpstr>Write Numbers in Standard Form</vt:lpstr>
      <vt:lpstr>Order Numbers in Scientific Notation</vt:lpstr>
      <vt:lpstr>Your turn:  Order from least to greatest.</vt:lpstr>
      <vt:lpstr>Adding and Subtracting Scientific Notation</vt:lpstr>
      <vt:lpstr>To Add or Subtract…</vt:lpstr>
      <vt:lpstr>Solve.  Write answers in scientific notation.</vt:lpstr>
      <vt:lpstr>Multiplying and Dividing Scientific Notation</vt:lpstr>
      <vt:lpstr>Compute with Numbers in Scientific Notation</vt:lpstr>
      <vt:lpstr>Compute with Numbers in Scientific Notation</vt:lpstr>
      <vt:lpstr>Your turn:  Evaluate each expression.   Write your answer in scientific notation.</vt:lpstr>
      <vt:lpstr>Your turn:  Evaluate each expression.   Write your answer in scientific notation.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 Use Scientific Notation</dc:title>
  <dc:creator>Sara Karch</dc:creator>
  <cp:lastModifiedBy>Howard County Administrator</cp:lastModifiedBy>
  <cp:revision>67</cp:revision>
  <cp:lastPrinted>2012-03-26T11:50:21Z</cp:lastPrinted>
  <dcterms:created xsi:type="dcterms:W3CDTF">2010-02-14T19:10:16Z</dcterms:created>
  <dcterms:modified xsi:type="dcterms:W3CDTF">2015-09-29T10:08:40Z</dcterms:modified>
</cp:coreProperties>
</file>