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66" r:id="rId2"/>
    <p:sldId id="256" r:id="rId3"/>
    <p:sldId id="257" r:id="rId4"/>
    <p:sldId id="258" r:id="rId5"/>
    <p:sldId id="260" r:id="rId6"/>
    <p:sldId id="261" r:id="rId7"/>
    <p:sldId id="262" r:id="rId8"/>
    <p:sldId id="267" r:id="rId9"/>
    <p:sldId id="268" r:id="rId10"/>
    <p:sldId id="269" r:id="rId11"/>
    <p:sldId id="270" r:id="rId12"/>
    <p:sldId id="271" r:id="rId13"/>
    <p:sldId id="272" r:id="rId14"/>
    <p:sldId id="276" r:id="rId15"/>
    <p:sldId id="273" r:id="rId16"/>
    <p:sldId id="275" r:id="rId17"/>
    <p:sldId id="278" r:id="rId18"/>
    <p:sldId id="279" r:id="rId19"/>
    <p:sldId id="280" r:id="rId20"/>
    <p:sldId id="274" r:id="rId21"/>
    <p:sldId id="277"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1" d="100"/>
          <a:sy n="61" d="100"/>
        </p:scale>
        <p:origin x="-102"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A7330D5-642B-4A22-8132-6C342782373B}" type="datetimeFigureOut">
              <a:rPr lang="en-US" smtClean="0"/>
              <a:t>3/7/2014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5919C96-E127-46C8-A3D9-0013062C4DD0}" type="slidenum">
              <a:rPr lang="en-US" smtClean="0"/>
              <a:t>‹#›</a:t>
            </a:fld>
            <a:endParaRPr lang="en-US"/>
          </a:p>
        </p:txBody>
      </p:sp>
    </p:spTree>
    <p:extLst>
      <p:ext uri="{BB962C8B-B14F-4D97-AF65-F5344CB8AC3E}">
        <p14:creationId xmlns:p14="http://schemas.microsoft.com/office/powerpoint/2010/main" val="41136390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35667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262386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46534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1434797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9965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830585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3461911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125788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1618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C9F34-E095-46B2-A1F2-C406D46B86DB}"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377728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7C9F34-E095-46B2-A1F2-C406D46B86DB}"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391293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7C9F34-E095-46B2-A1F2-C406D46B86DB}" type="datetimeFigureOut">
              <a:rPr lang="en-US" smtClean="0"/>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6326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7C9F34-E095-46B2-A1F2-C406D46B86DB}" type="datetimeFigureOut">
              <a:rPr lang="en-US" smtClean="0"/>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307694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C9F34-E095-46B2-A1F2-C406D46B86DB}" type="datetimeFigureOut">
              <a:rPr lang="en-US" smtClean="0"/>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57981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C9F34-E095-46B2-A1F2-C406D46B86DB}"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263006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C9F34-E095-46B2-A1F2-C406D46B86DB}"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1C059-F54B-4024-9569-AC35D921E147}" type="slidenum">
              <a:rPr lang="en-US" smtClean="0"/>
              <a:t>‹#›</a:t>
            </a:fld>
            <a:endParaRPr lang="en-US"/>
          </a:p>
        </p:txBody>
      </p:sp>
    </p:spTree>
    <p:extLst>
      <p:ext uri="{BB962C8B-B14F-4D97-AF65-F5344CB8AC3E}">
        <p14:creationId xmlns:p14="http://schemas.microsoft.com/office/powerpoint/2010/main" val="124633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7C9F34-E095-46B2-A1F2-C406D46B86DB}" type="datetimeFigureOut">
              <a:rPr lang="en-US" smtClean="0"/>
              <a:t>3/7/2014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21C059-F54B-4024-9569-AC35D921E147}" type="slidenum">
              <a:rPr lang="en-US" smtClean="0"/>
              <a:t>‹#›</a:t>
            </a:fld>
            <a:endParaRPr lang="en-US"/>
          </a:p>
        </p:txBody>
      </p:sp>
    </p:spTree>
    <p:extLst>
      <p:ext uri="{BB962C8B-B14F-4D97-AF65-F5344CB8AC3E}">
        <p14:creationId xmlns:p14="http://schemas.microsoft.com/office/powerpoint/2010/main" val="315915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Warm Up</a:t>
            </a:r>
            <a:endParaRPr lang="en-US" sz="6600" dirty="0"/>
          </a:p>
        </p:txBody>
      </p:sp>
      <p:sp>
        <p:nvSpPr>
          <p:cNvPr id="3" name="Content Placeholder 2"/>
          <p:cNvSpPr>
            <a:spLocks noGrp="1"/>
          </p:cNvSpPr>
          <p:nvPr>
            <p:ph idx="1"/>
          </p:nvPr>
        </p:nvSpPr>
        <p:spPr>
          <a:xfrm>
            <a:off x="677333" y="2160589"/>
            <a:ext cx="9334571" cy="4193716"/>
          </a:xfrm>
        </p:spPr>
        <p:txBody>
          <a:bodyPr>
            <a:normAutofit/>
          </a:bodyPr>
          <a:lstStyle/>
          <a:p>
            <a:pPr marL="0" indent="0" algn="ctr">
              <a:buNone/>
            </a:pPr>
            <a:r>
              <a:rPr lang="en-US" sz="4000" dirty="0" smtClean="0">
                <a:solidFill>
                  <a:schemeClr val="tx1"/>
                </a:solidFill>
              </a:rPr>
              <a:t>What is the theoretical probability of rolling  a die and landing on a composite number? </a:t>
            </a:r>
            <a:endParaRPr lang="en-US" sz="4000" dirty="0">
              <a:solidFill>
                <a:schemeClr val="tx1"/>
              </a:solidFill>
            </a:endParaRPr>
          </a:p>
        </p:txBody>
      </p:sp>
    </p:spTree>
    <p:extLst>
      <p:ext uri="{BB962C8B-B14F-4D97-AF65-F5344CB8AC3E}">
        <p14:creationId xmlns:p14="http://schemas.microsoft.com/office/powerpoint/2010/main" val="2314907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0745" y="737550"/>
            <a:ext cx="8591227" cy="5016758"/>
          </a:xfrm>
          <a:prstGeom prst="rect">
            <a:avLst/>
          </a:prstGeom>
        </p:spPr>
        <p:txBody>
          <a:bodyPr wrap="square">
            <a:spAutoFit/>
          </a:bodyPr>
          <a:lstStyle/>
          <a:p>
            <a:pPr lvl="0"/>
            <a:r>
              <a:rPr lang="en-US" sz="4000" dirty="0"/>
              <a:t>You reach into a bag of skittles.  The bag contains 4 red, 2 green, </a:t>
            </a:r>
            <a:r>
              <a:rPr lang="en-US" sz="4000" dirty="0" smtClean="0"/>
              <a:t> </a:t>
            </a:r>
          </a:p>
          <a:p>
            <a:pPr lvl="0"/>
            <a:r>
              <a:rPr lang="en-US" sz="4000" dirty="0" smtClean="0"/>
              <a:t>1 </a:t>
            </a:r>
            <a:r>
              <a:rPr lang="en-US" sz="4000" dirty="0"/>
              <a:t>yellow, and 3 blue skittles.  You reach into the bag and pull out a skittle and then put it back into the bag.  What is the probability that you will choose a yellow and then a blue skittle?</a:t>
            </a:r>
          </a:p>
        </p:txBody>
      </p:sp>
    </p:spTree>
    <p:extLst>
      <p:ext uri="{BB962C8B-B14F-4D97-AF65-F5344CB8AC3E}">
        <p14:creationId xmlns:p14="http://schemas.microsoft.com/office/powerpoint/2010/main" val="1058659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219199" y="1045672"/>
                <a:ext cx="8064286" cy="3371757"/>
              </a:xfrm>
              <a:prstGeom prst="rect">
                <a:avLst/>
              </a:prstGeom>
            </p:spPr>
            <p:txBody>
              <a:bodyPr wrap="square">
                <a:spAutoFit/>
              </a:bodyPr>
              <a:lstStyle/>
              <a:p>
                <a:pPr lvl="0"/>
                <a:r>
                  <a:rPr lang="en-US" sz="4800" dirty="0"/>
                  <a:t>The probability of seeing a red car on the road is </a:t>
                </a:r>
                <a14:m>
                  <m:oMath xmlns:m="http://schemas.openxmlformats.org/officeDocument/2006/math">
                    <m:f>
                      <m:fPr>
                        <m:ctrlPr>
                          <a:rPr lang="en-US" sz="4800" i="1">
                            <a:latin typeface="Cambria Math"/>
                          </a:rPr>
                        </m:ctrlPr>
                      </m:fPr>
                      <m:num>
                        <m:r>
                          <a:rPr lang="en-US" sz="4800" i="1">
                            <a:latin typeface="Cambria Math"/>
                          </a:rPr>
                          <m:t>1</m:t>
                        </m:r>
                      </m:num>
                      <m:den>
                        <m:r>
                          <a:rPr lang="en-US" sz="4800" i="1">
                            <a:latin typeface="Cambria Math"/>
                          </a:rPr>
                          <m:t>12</m:t>
                        </m:r>
                      </m:den>
                    </m:f>
                  </m:oMath>
                </a14:m>
                <a:r>
                  <a:rPr lang="en-US" sz="4800" dirty="0"/>
                  <a:t>. What is the probability of seeing a car that is NOT red? </a:t>
                </a:r>
              </a:p>
            </p:txBody>
          </p:sp>
        </mc:Choice>
        <mc:Fallback xmlns="">
          <p:sp>
            <p:nvSpPr>
              <p:cNvPr id="4" name="Rectangle 3"/>
              <p:cNvSpPr>
                <a:spLocks noRot="1" noChangeAspect="1" noMove="1" noResize="1" noEditPoints="1" noAdjustHandles="1" noChangeArrowheads="1" noChangeShapeType="1" noTextEdit="1"/>
              </p:cNvSpPr>
              <p:nvPr/>
            </p:nvSpPr>
            <p:spPr>
              <a:xfrm>
                <a:off x="1219199" y="1045672"/>
                <a:ext cx="8064286" cy="3371757"/>
              </a:xfrm>
              <a:prstGeom prst="rect">
                <a:avLst/>
              </a:prstGeom>
              <a:blipFill rotWithShape="1">
                <a:blip r:embed="rId2"/>
                <a:stretch>
                  <a:fillRect l="-3401" t="-4159" r="-5140" b="-8680"/>
                </a:stretch>
              </a:blipFill>
            </p:spPr>
            <p:txBody>
              <a:bodyPr/>
              <a:lstStyle/>
              <a:p>
                <a:r>
                  <a:rPr lang="en-US">
                    <a:noFill/>
                  </a:rPr>
                  <a:t> </a:t>
                </a:r>
              </a:p>
            </p:txBody>
          </p:sp>
        </mc:Fallback>
      </mc:AlternateContent>
    </p:spTree>
    <p:extLst>
      <p:ext uri="{BB962C8B-B14F-4D97-AF65-F5344CB8AC3E}">
        <p14:creationId xmlns:p14="http://schemas.microsoft.com/office/powerpoint/2010/main" val="297918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6209" y="1074509"/>
            <a:ext cx="8064285" cy="3785652"/>
          </a:xfrm>
          <a:prstGeom prst="rect">
            <a:avLst/>
          </a:prstGeom>
        </p:spPr>
        <p:txBody>
          <a:bodyPr wrap="square">
            <a:spAutoFit/>
          </a:bodyPr>
          <a:lstStyle/>
          <a:p>
            <a:pPr lvl="0"/>
            <a:r>
              <a:rPr lang="en-US" sz="4800" dirty="0"/>
              <a:t>You roll a 6 sided dice three times.  What is the probability that you will roll a 1, 2, and then an even number?</a:t>
            </a:r>
          </a:p>
        </p:txBody>
      </p:sp>
    </p:spTree>
    <p:extLst>
      <p:ext uri="{BB962C8B-B14F-4D97-AF65-F5344CB8AC3E}">
        <p14:creationId xmlns:p14="http://schemas.microsoft.com/office/powerpoint/2010/main" val="3240349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3220" y="1176692"/>
            <a:ext cx="8405247" cy="3477875"/>
          </a:xfrm>
          <a:prstGeom prst="rect">
            <a:avLst/>
          </a:prstGeom>
        </p:spPr>
        <p:txBody>
          <a:bodyPr wrap="square">
            <a:spAutoFit/>
          </a:bodyPr>
          <a:lstStyle/>
          <a:p>
            <a:pPr lvl="0"/>
            <a:r>
              <a:rPr lang="en-US" sz="4400" dirty="0"/>
              <a:t>You are flipping a coin.  You flip the same coin 3 times in a row.  What is the probability that you will land on a heads, a tails, and then a heads?</a:t>
            </a:r>
          </a:p>
        </p:txBody>
      </p:sp>
    </p:spTree>
    <p:extLst>
      <p:ext uri="{BB962C8B-B14F-4D97-AF65-F5344CB8AC3E}">
        <p14:creationId xmlns:p14="http://schemas.microsoft.com/office/powerpoint/2010/main" val="1964716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7273" y="1447516"/>
            <a:ext cx="9598618" cy="2308324"/>
          </a:xfrm>
          <a:prstGeom prst="rect">
            <a:avLst/>
          </a:prstGeom>
        </p:spPr>
        <p:txBody>
          <a:bodyPr wrap="square">
            <a:spAutoFit/>
          </a:bodyPr>
          <a:lstStyle/>
          <a:p>
            <a:r>
              <a:rPr lang="en-US" sz="4800" dirty="0"/>
              <a:t>You flip a coin and toss a die. What is the probability of getting not tails and then </a:t>
            </a:r>
            <a:r>
              <a:rPr lang="en-US" sz="4800" dirty="0" smtClean="0"/>
              <a:t>NOT </a:t>
            </a:r>
            <a:r>
              <a:rPr lang="en-US" sz="4800" dirty="0"/>
              <a:t>1?</a:t>
            </a:r>
          </a:p>
        </p:txBody>
      </p:sp>
    </p:spTree>
    <p:extLst>
      <p:ext uri="{BB962C8B-B14F-4D97-AF65-F5344CB8AC3E}">
        <p14:creationId xmlns:p14="http://schemas.microsoft.com/office/powerpoint/2010/main" val="327178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http://www.mytestbook.com/images/Grade3/Math/155_1493_spinner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4143" y="1792070"/>
            <a:ext cx="2152650" cy="215265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descr="http://tusdstats.tusd.k12.az.us/planning/resources/aims/math99/revised_images/Standard2images/s_rht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593" y="1635070"/>
            <a:ext cx="2647950" cy="27146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883403" y="588631"/>
            <a:ext cx="6496266"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altLang="en-US" sz="4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Look at the spinners below:</a:t>
            </a:r>
            <a:endParaRPr kumimoji="0" lang="en-US"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893735" y="4355869"/>
            <a:ext cx="7785315" cy="1569660"/>
          </a:xfrm>
          <a:prstGeom prst="rect">
            <a:avLst/>
          </a:prstGeom>
        </p:spPr>
        <p:txBody>
          <a:bodyPr wrap="square">
            <a:spAutoFit/>
          </a:bodyPr>
          <a:lstStyle/>
          <a:p>
            <a:r>
              <a:rPr lang="en-US" sz="3200" dirty="0"/>
              <a:t>If you spin each spinner one time, what is the probability that you will land on an odd number and the letter B?</a:t>
            </a:r>
          </a:p>
        </p:txBody>
      </p:sp>
    </p:spTree>
    <p:extLst>
      <p:ext uri="{BB962C8B-B14F-4D97-AF65-F5344CB8AC3E}">
        <p14:creationId xmlns:p14="http://schemas.microsoft.com/office/powerpoint/2010/main" val="2347334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7836" y="908031"/>
            <a:ext cx="8074617" cy="4401205"/>
          </a:xfrm>
          <a:prstGeom prst="rect">
            <a:avLst/>
          </a:prstGeom>
        </p:spPr>
        <p:txBody>
          <a:bodyPr wrap="square">
            <a:spAutoFit/>
          </a:bodyPr>
          <a:lstStyle/>
          <a:p>
            <a:pPr lvl="0" algn="ctr"/>
            <a:r>
              <a:rPr lang="en-US" sz="4000" dirty="0"/>
              <a:t>Sally is deciding what to wear tomorrow to school.  She can wear a blue, purple, pink, or yellow top.  She can wear jeans or </a:t>
            </a:r>
            <a:r>
              <a:rPr lang="en-US" sz="4000" dirty="0" smtClean="0"/>
              <a:t>capris </a:t>
            </a:r>
            <a:r>
              <a:rPr lang="en-US" sz="4000" dirty="0"/>
              <a:t>on the bottom.  </a:t>
            </a:r>
            <a:r>
              <a:rPr lang="en-US" sz="4000" dirty="0" smtClean="0"/>
              <a:t>How many outfit combinations of tops and pants can she make</a:t>
            </a:r>
            <a:r>
              <a:rPr lang="en-US" sz="4000" dirty="0" smtClean="0"/>
              <a:t>?</a:t>
            </a:r>
            <a:endParaRPr lang="en-US" sz="4000" dirty="0"/>
          </a:p>
        </p:txBody>
      </p:sp>
    </p:spTree>
    <p:extLst>
      <p:ext uri="{BB962C8B-B14F-4D97-AF65-F5344CB8AC3E}">
        <p14:creationId xmlns:p14="http://schemas.microsoft.com/office/powerpoint/2010/main" val="1539697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71803" y="1727200"/>
            <a:ext cx="8699140" cy="2023390"/>
          </a:xfrm>
        </p:spPr>
        <p:txBody>
          <a:bodyPr>
            <a:noAutofit/>
          </a:bodyPr>
          <a:lstStyle/>
          <a:p>
            <a:r>
              <a:rPr lang="en-US" sz="4800" dirty="0" smtClean="0">
                <a:solidFill>
                  <a:schemeClr val="tx1"/>
                </a:solidFill>
              </a:rPr>
              <a:t>The probability that you will draw a yellow ball out of a bin is 1/3. If there are 12 balls in the bin, how many are yellow?</a:t>
            </a:r>
            <a:endParaRPr lang="en-US" sz="4800" dirty="0">
              <a:solidFill>
                <a:schemeClr val="tx1"/>
              </a:solidFill>
            </a:endParaRPr>
          </a:p>
        </p:txBody>
      </p:sp>
    </p:spTree>
    <p:extLst>
      <p:ext uri="{BB962C8B-B14F-4D97-AF65-F5344CB8AC3E}">
        <p14:creationId xmlns:p14="http://schemas.microsoft.com/office/powerpoint/2010/main" val="2859051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230" y="473093"/>
            <a:ext cx="7707824" cy="1569660"/>
          </a:xfrm>
          <a:prstGeom prst="rect">
            <a:avLst/>
          </a:prstGeom>
        </p:spPr>
        <p:txBody>
          <a:bodyPr wrap="square">
            <a:spAutoFit/>
          </a:bodyPr>
          <a:lstStyle/>
          <a:p>
            <a:pPr lvl="0"/>
            <a:r>
              <a:rPr lang="en-US" sz="2400" dirty="0"/>
              <a:t> Sarah wants to have dessert.  She has an option of brownies, cookies, or ice cream.  She can also choose milk or water to drink.  Which tree diagram shows all of the options for Sarah’s dessert and drink?</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6483" y="1885842"/>
            <a:ext cx="7466039" cy="4869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522978" y="2255003"/>
            <a:ext cx="336819" cy="3564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1</a:t>
            </a:r>
          </a:p>
        </p:txBody>
      </p:sp>
      <p:sp>
        <p:nvSpPr>
          <p:cNvPr id="5" name="Rectangle 4"/>
          <p:cNvSpPr/>
          <p:nvPr/>
        </p:nvSpPr>
        <p:spPr>
          <a:xfrm>
            <a:off x="4201602" y="2291165"/>
            <a:ext cx="336819" cy="3564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2</a:t>
            </a:r>
            <a:endParaRPr lang="en-US" sz="2000" dirty="0">
              <a:solidFill>
                <a:schemeClr val="tx1"/>
              </a:solidFill>
            </a:endParaRPr>
          </a:p>
        </p:txBody>
      </p:sp>
      <p:sp>
        <p:nvSpPr>
          <p:cNvPr id="6" name="Rectangle 5"/>
          <p:cNvSpPr/>
          <p:nvPr/>
        </p:nvSpPr>
        <p:spPr>
          <a:xfrm>
            <a:off x="6851299" y="2306662"/>
            <a:ext cx="336819" cy="3564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3</a:t>
            </a:r>
            <a:endParaRPr lang="en-US" sz="2000" dirty="0">
              <a:solidFill>
                <a:schemeClr val="tx1"/>
              </a:solidFill>
            </a:endParaRPr>
          </a:p>
        </p:txBody>
      </p:sp>
    </p:spTree>
    <p:extLst>
      <p:ext uri="{BB962C8B-B14F-4D97-AF65-F5344CB8AC3E}">
        <p14:creationId xmlns:p14="http://schemas.microsoft.com/office/powerpoint/2010/main" val="270426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974" y="1137700"/>
            <a:ext cx="9717436" cy="4147221"/>
          </a:xfrm>
        </p:spPr>
        <p:txBody>
          <a:bodyPr>
            <a:normAutofit/>
          </a:bodyPr>
          <a:lstStyle/>
          <a:p>
            <a:pPr marL="0" indent="0" algn="ctr">
              <a:buNone/>
            </a:pPr>
            <a:r>
              <a:rPr lang="en-US" sz="4800" dirty="0" smtClean="0">
                <a:solidFill>
                  <a:schemeClr val="tx1"/>
                </a:solidFill>
              </a:rPr>
              <a:t>If the numbers 1 through 10 are placed in a box, what is the probability that you will randomly choose a number that is a factor of 12?</a:t>
            </a:r>
            <a:endParaRPr lang="en-US" sz="4800" dirty="0">
              <a:solidFill>
                <a:schemeClr val="tx1"/>
              </a:solidFill>
            </a:endParaRPr>
          </a:p>
        </p:txBody>
      </p:sp>
    </p:spTree>
    <p:extLst>
      <p:ext uri="{BB962C8B-B14F-4D97-AF65-F5344CB8AC3E}">
        <p14:creationId xmlns:p14="http://schemas.microsoft.com/office/powerpoint/2010/main" val="4150091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Independent Events</a:t>
            </a:r>
            <a:endParaRPr lang="en-US" dirty="0"/>
          </a:p>
        </p:txBody>
      </p:sp>
      <p:sp>
        <p:nvSpPr>
          <p:cNvPr id="3" name="Subtitle 2"/>
          <p:cNvSpPr>
            <a:spLocks noGrp="1"/>
          </p:cNvSpPr>
          <p:nvPr>
            <p:ph type="subTitle" idx="1"/>
          </p:nvPr>
        </p:nvSpPr>
        <p:spPr/>
        <p:txBody>
          <a:bodyPr/>
          <a:lstStyle/>
          <a:p>
            <a:r>
              <a:rPr lang="en-US" dirty="0" smtClean="0"/>
              <a:t>March 7, 2014</a:t>
            </a:r>
            <a:endParaRPr lang="en-US" dirty="0"/>
          </a:p>
        </p:txBody>
      </p:sp>
    </p:spTree>
    <p:extLst>
      <p:ext uri="{BB962C8B-B14F-4D97-AF65-F5344CB8AC3E}">
        <p14:creationId xmlns:p14="http://schemas.microsoft.com/office/powerpoint/2010/main" val="2355359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0746" y="1132959"/>
            <a:ext cx="9319648" cy="4832092"/>
          </a:xfrm>
          <a:prstGeom prst="rect">
            <a:avLst/>
          </a:prstGeom>
        </p:spPr>
        <p:txBody>
          <a:bodyPr wrap="square">
            <a:spAutoFit/>
          </a:bodyPr>
          <a:lstStyle/>
          <a:p>
            <a:pPr lvl="0" algn="ctr"/>
            <a:r>
              <a:rPr lang="en-US" sz="4400" dirty="0"/>
              <a:t>You reach into a jar or marbles.  The jar contains 5 pink, 2 green, 6 blue, 4 purple, and 3 yellow </a:t>
            </a:r>
            <a:r>
              <a:rPr lang="en-US" sz="4400" dirty="0" smtClean="0"/>
              <a:t>marbles. </a:t>
            </a:r>
            <a:r>
              <a:rPr lang="en-US" sz="4400" dirty="0"/>
              <a:t>What is the probability that you will reach into the jar and pull out a marble that is NOT purple? </a:t>
            </a:r>
          </a:p>
        </p:txBody>
      </p:sp>
    </p:spTree>
    <p:extLst>
      <p:ext uri="{BB962C8B-B14F-4D97-AF65-F5344CB8AC3E}">
        <p14:creationId xmlns:p14="http://schemas.microsoft.com/office/powerpoint/2010/main" val="3514729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7685" y="1934135"/>
            <a:ext cx="8203769" cy="4154984"/>
          </a:xfrm>
          <a:prstGeom prst="rect">
            <a:avLst/>
          </a:prstGeom>
        </p:spPr>
        <p:txBody>
          <a:bodyPr wrap="square">
            <a:spAutoFit/>
          </a:bodyPr>
          <a:lstStyle/>
          <a:p>
            <a:pPr algn="ctr"/>
            <a:r>
              <a:rPr lang="en-US" sz="4400" dirty="0" smtClean="0"/>
              <a:t>If Miss Delaney pulls a popsicle stick from your class’ bucket, replaces it and pulls another stick, is that an independent or dependent event? How do you know?</a:t>
            </a:r>
            <a:endParaRPr lang="en-US" sz="4400" dirty="0"/>
          </a:p>
        </p:txBody>
      </p:sp>
      <p:sp>
        <p:nvSpPr>
          <p:cNvPr id="5" name="Title 4"/>
          <p:cNvSpPr>
            <a:spLocks noGrp="1"/>
          </p:cNvSpPr>
          <p:nvPr>
            <p:ph type="title"/>
          </p:nvPr>
        </p:nvSpPr>
        <p:spPr>
          <a:xfrm>
            <a:off x="764307" y="613336"/>
            <a:ext cx="8596668" cy="1320800"/>
          </a:xfrm>
        </p:spPr>
        <p:txBody>
          <a:bodyPr>
            <a:normAutofit/>
          </a:bodyPr>
          <a:lstStyle/>
          <a:p>
            <a:pPr algn="ctr"/>
            <a:r>
              <a:rPr lang="en-US" sz="6600" dirty="0" smtClean="0"/>
              <a:t>Tell Your Neighbor:</a:t>
            </a:r>
            <a:endParaRPr lang="en-US" sz="6600" dirty="0"/>
          </a:p>
        </p:txBody>
      </p:sp>
    </p:spTree>
    <p:extLst>
      <p:ext uri="{BB962C8B-B14F-4D97-AF65-F5344CB8AC3E}">
        <p14:creationId xmlns:p14="http://schemas.microsoft.com/office/powerpoint/2010/main" val="227234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9059"/>
            <a:ext cx="8596668" cy="1320800"/>
          </a:xfrm>
        </p:spPr>
        <p:txBody>
          <a:bodyPr>
            <a:normAutofit/>
          </a:bodyPr>
          <a:lstStyle/>
          <a:p>
            <a:r>
              <a:rPr lang="en-US" sz="4800" dirty="0"/>
              <a:t>Independent Events</a:t>
            </a:r>
          </a:p>
        </p:txBody>
      </p:sp>
      <p:sp>
        <p:nvSpPr>
          <p:cNvPr id="3" name="Content Placeholder 2"/>
          <p:cNvSpPr>
            <a:spLocks noGrp="1"/>
          </p:cNvSpPr>
          <p:nvPr>
            <p:ph idx="1"/>
          </p:nvPr>
        </p:nvSpPr>
        <p:spPr>
          <a:xfrm>
            <a:off x="677334" y="1609859"/>
            <a:ext cx="8596668" cy="4431503"/>
          </a:xfrm>
        </p:spPr>
        <p:txBody>
          <a:bodyPr>
            <a:normAutofit/>
          </a:bodyPr>
          <a:lstStyle/>
          <a:p>
            <a:r>
              <a:rPr lang="en-US" sz="4800" dirty="0" smtClean="0"/>
              <a:t>Outcome of one event </a:t>
            </a:r>
            <a:r>
              <a:rPr lang="en-US" sz="4800" dirty="0" smtClean="0">
                <a:solidFill>
                  <a:srgbClr val="FF0066"/>
                </a:solidFill>
              </a:rPr>
              <a:t>DOES NOT</a:t>
            </a:r>
            <a:r>
              <a:rPr lang="en-US" sz="4800" dirty="0" smtClean="0"/>
              <a:t> affect the outcome of another event.</a:t>
            </a:r>
          </a:p>
          <a:p>
            <a:r>
              <a:rPr lang="en-US" sz="4800" dirty="0" smtClean="0"/>
              <a:t>P(A and B)  </a:t>
            </a:r>
          </a:p>
          <a:p>
            <a:pPr algn="ctr">
              <a:buNone/>
            </a:pPr>
            <a:r>
              <a:rPr lang="en-US" sz="4800" dirty="0" smtClean="0">
                <a:solidFill>
                  <a:srgbClr val="FF6600"/>
                </a:solidFill>
              </a:rPr>
              <a:t>= P(A) </a:t>
            </a:r>
            <a:r>
              <a:rPr lang="en-US" sz="4800" dirty="0" smtClean="0">
                <a:solidFill>
                  <a:srgbClr val="FF6600"/>
                </a:solidFill>
                <a:latin typeface="Times New Roman" panose="02020603050405020304" pitchFamily="18" charset="0"/>
                <a:cs typeface="Times New Roman" panose="02020603050405020304" pitchFamily="18" charset="0"/>
              </a:rPr>
              <a:t>•</a:t>
            </a:r>
            <a:r>
              <a:rPr lang="en-US" sz="4800" dirty="0" smtClean="0">
                <a:solidFill>
                  <a:srgbClr val="FF6600"/>
                </a:solidFill>
              </a:rPr>
              <a:t> P(B)</a:t>
            </a:r>
          </a:p>
        </p:txBody>
      </p:sp>
      <p:pic>
        <p:nvPicPr>
          <p:cNvPr id="1026" name="Picture 2" descr="C:\Users\sspanier\AppData\Local\Microsoft\Windows\Temporary Internet Files\Content.IE5\QS4YUOHJ\MC90043487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9120" y="3897965"/>
            <a:ext cx="1897109" cy="1897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36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37" y="330630"/>
            <a:ext cx="8596668" cy="1320800"/>
          </a:xfrm>
        </p:spPr>
        <p:txBody>
          <a:bodyPr>
            <a:normAutofit/>
          </a:bodyPr>
          <a:lstStyle/>
          <a:p>
            <a:r>
              <a:rPr lang="en-US" sz="4800" dirty="0" smtClean="0"/>
              <a:t>Example</a:t>
            </a:r>
            <a:endParaRPr lang="en-US" sz="4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61836" y="1227422"/>
                <a:ext cx="8596668" cy="5002897"/>
              </a:xfrm>
            </p:spPr>
            <p:txBody>
              <a:bodyPr>
                <a:normAutofit lnSpcReduction="10000"/>
              </a:bodyPr>
              <a:lstStyle/>
              <a:p>
                <a:r>
                  <a:rPr lang="en-US" sz="4800" dirty="0" smtClean="0"/>
                  <a:t>Find the probability of flipping a coin twice and getting 2 tails.</a:t>
                </a:r>
              </a:p>
              <a:p>
                <a:r>
                  <a:rPr lang="en-US" sz="4800" dirty="0" smtClean="0">
                    <a:solidFill>
                      <a:srgbClr val="C00000"/>
                    </a:solidFill>
                  </a:rPr>
                  <a:t> First P(T) = ½ </a:t>
                </a:r>
              </a:p>
              <a:p>
                <a:r>
                  <a:rPr lang="en-US" sz="4800" dirty="0" smtClean="0">
                    <a:solidFill>
                      <a:srgbClr val="009900"/>
                    </a:solidFill>
                  </a:rPr>
                  <a:t> Second P(T) = ½ </a:t>
                </a:r>
              </a:p>
              <a:p>
                <a:r>
                  <a:rPr lang="en-US" sz="4800" dirty="0">
                    <a:solidFill>
                      <a:srgbClr val="6600CC"/>
                    </a:solidFill>
                  </a:rPr>
                  <a:t>P(</a:t>
                </a:r>
                <a:r>
                  <a:rPr lang="en-US" sz="4800" dirty="0">
                    <a:solidFill>
                      <a:srgbClr val="C00000"/>
                    </a:solidFill>
                  </a:rPr>
                  <a:t>T</a:t>
                </a:r>
                <a:r>
                  <a:rPr lang="en-US" sz="4800" dirty="0">
                    <a:solidFill>
                      <a:srgbClr val="6600CC"/>
                    </a:solidFill>
                  </a:rPr>
                  <a:t>,</a:t>
                </a:r>
                <a:r>
                  <a:rPr lang="en-US" sz="4800" dirty="0">
                    <a:solidFill>
                      <a:srgbClr val="009900"/>
                    </a:solidFill>
                  </a:rPr>
                  <a:t>T</a:t>
                </a:r>
                <a:r>
                  <a:rPr lang="en-US" sz="4800" dirty="0">
                    <a:solidFill>
                      <a:srgbClr val="6600CC"/>
                    </a:solidFill>
                  </a:rPr>
                  <a:t>) =</a:t>
                </a:r>
                <a:r>
                  <a:rPr lang="en-US" sz="4800" dirty="0"/>
                  <a:t> </a:t>
                </a:r>
                <a14:m>
                  <m:oMath xmlns:m="http://schemas.openxmlformats.org/officeDocument/2006/math">
                    <m:f>
                      <m:fPr>
                        <m:ctrlPr>
                          <a:rPr lang="en-US" sz="4800" i="1">
                            <a:latin typeface="Cambria Math"/>
                          </a:rPr>
                        </m:ctrlPr>
                      </m:fPr>
                      <m:num>
                        <m:r>
                          <a:rPr lang="en-US" sz="4800" i="1">
                            <a:latin typeface="Cambria Math" panose="02040503050406030204" pitchFamily="18" charset="0"/>
                          </a:rPr>
                          <m:t>1</m:t>
                        </m:r>
                      </m:num>
                      <m:den>
                        <m:r>
                          <a:rPr lang="en-US" sz="4800" i="1">
                            <a:latin typeface="Cambria Math" panose="02040503050406030204" pitchFamily="18" charset="0"/>
                          </a:rPr>
                          <m:t>2</m:t>
                        </m:r>
                      </m:den>
                    </m:f>
                    <m:r>
                      <a:rPr lang="en-US" sz="4800" i="1">
                        <a:latin typeface="Cambria Math" panose="02040503050406030204" pitchFamily="18" charset="0"/>
                        <a:ea typeface="Cambria Math" panose="02040503050406030204" pitchFamily="18" charset="0"/>
                      </a:rPr>
                      <m:t>∙</m:t>
                    </m:r>
                    <m:f>
                      <m:fPr>
                        <m:ctrlPr>
                          <a:rPr lang="en-US" sz="4800" i="1">
                            <a:latin typeface="Cambria Math"/>
                            <a:ea typeface="Cambria Math" panose="02040503050406030204" pitchFamily="18" charset="0"/>
                          </a:rPr>
                        </m:ctrlPr>
                      </m:fPr>
                      <m:num>
                        <m:r>
                          <a:rPr lang="en-US" sz="4800" i="1">
                            <a:latin typeface="Cambria Math" panose="02040503050406030204" pitchFamily="18" charset="0"/>
                            <a:ea typeface="Cambria Math" panose="02040503050406030204" pitchFamily="18" charset="0"/>
                          </a:rPr>
                          <m:t>1</m:t>
                        </m:r>
                      </m:num>
                      <m:den>
                        <m:r>
                          <a:rPr lang="en-US" sz="4800" i="1">
                            <a:latin typeface="Cambria Math" panose="02040503050406030204" pitchFamily="18" charset="0"/>
                            <a:ea typeface="Cambria Math" panose="02040503050406030204" pitchFamily="18" charset="0"/>
                          </a:rPr>
                          <m:t>2</m:t>
                        </m:r>
                      </m:den>
                    </m:f>
                    <m:r>
                      <a:rPr lang="en-US" sz="4800">
                        <a:latin typeface="Cambria Math" panose="02040503050406030204" pitchFamily="18" charset="0"/>
                        <a:ea typeface="Cambria Math" panose="02040503050406030204" pitchFamily="18" charset="0"/>
                      </a:rPr>
                      <m:t>=</m:t>
                    </m:r>
                    <m:f>
                      <m:fPr>
                        <m:ctrlPr>
                          <a:rPr lang="en-US" sz="4800" i="1">
                            <a:latin typeface="Cambria Math"/>
                            <a:ea typeface="Cambria Math" panose="02040503050406030204" pitchFamily="18" charset="0"/>
                          </a:rPr>
                        </m:ctrlPr>
                      </m:fPr>
                      <m:num>
                        <m:r>
                          <a:rPr lang="en-US" sz="4800" i="1">
                            <a:latin typeface="Cambria Math" panose="02040503050406030204" pitchFamily="18" charset="0"/>
                            <a:ea typeface="Cambria Math" panose="02040503050406030204" pitchFamily="18" charset="0"/>
                          </a:rPr>
                          <m:t>1</m:t>
                        </m:r>
                      </m:num>
                      <m:den>
                        <m:r>
                          <a:rPr lang="en-US" sz="4800" i="1">
                            <a:latin typeface="Cambria Math" panose="02040503050406030204" pitchFamily="18" charset="0"/>
                            <a:ea typeface="Cambria Math" panose="02040503050406030204" pitchFamily="18" charset="0"/>
                          </a:rPr>
                          <m:t>4</m:t>
                        </m:r>
                      </m:den>
                    </m:f>
                  </m:oMath>
                </a14:m>
                <a:endParaRPr lang="en-US" sz="4800" dirty="0"/>
              </a:p>
              <a:p>
                <a:endParaRPr lang="en-US" sz="4800" dirty="0" smtClean="0">
                  <a:solidFill>
                    <a:srgbClr val="009900"/>
                  </a:solidFill>
                </a:endParaRPr>
              </a:p>
              <a:p>
                <a:endParaRPr lang="en-US" sz="4800" dirty="0" smtClean="0">
                  <a:solidFill>
                    <a:srgbClr val="009900"/>
                  </a:solidFill>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61836" y="1227422"/>
                <a:ext cx="8596668" cy="5002897"/>
              </a:xfrm>
              <a:blipFill rotWithShape="1">
                <a:blip r:embed="rId2"/>
                <a:stretch>
                  <a:fillRect l="-2199" t="-4263"/>
                </a:stretch>
              </a:blipFill>
            </p:spPr>
            <p:txBody>
              <a:bodyPr/>
              <a:lstStyle/>
              <a:p>
                <a:r>
                  <a:rPr lang="en-US">
                    <a:noFill/>
                  </a:rPr>
                  <a:t> </a:t>
                </a:r>
              </a:p>
            </p:txBody>
          </p:sp>
        </mc:Fallback>
      </mc:AlternateContent>
      <p:pic>
        <p:nvPicPr>
          <p:cNvPr id="4" name="Picture 2" descr="C:\Users\sspanier\AppData\Local\Microsoft\Windows\Temporary Internet Files\Content.IE5\QS4YUOHJ\MC90043487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8089" y="4440406"/>
            <a:ext cx="1897109" cy="1897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93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4598"/>
            <a:ext cx="8596668" cy="1320800"/>
          </a:xfrm>
        </p:spPr>
        <p:txBody>
          <a:bodyPr>
            <a:normAutofit/>
          </a:bodyPr>
          <a:lstStyle/>
          <a:p>
            <a:r>
              <a:rPr lang="en-US" sz="4800" dirty="0" smtClean="0"/>
              <a:t>With Replacement</a:t>
            </a:r>
            <a:endParaRPr lang="en-US" sz="4800" dirty="0"/>
          </a:p>
        </p:txBody>
      </p:sp>
      <p:sp>
        <p:nvSpPr>
          <p:cNvPr id="3" name="Content Placeholder 2"/>
          <p:cNvSpPr>
            <a:spLocks noGrp="1"/>
          </p:cNvSpPr>
          <p:nvPr>
            <p:ph idx="1"/>
          </p:nvPr>
        </p:nvSpPr>
        <p:spPr>
          <a:xfrm>
            <a:off x="677334" y="1299335"/>
            <a:ext cx="8596668" cy="5384800"/>
          </a:xfrm>
        </p:spPr>
        <p:txBody>
          <a:bodyPr>
            <a:normAutofit fontScale="85000" lnSpcReduction="20000"/>
          </a:bodyPr>
          <a:lstStyle/>
          <a:p>
            <a:r>
              <a:rPr lang="en-US" sz="4800" dirty="0"/>
              <a:t>A bag has 10 marbles:</a:t>
            </a:r>
          </a:p>
          <a:p>
            <a:pPr lvl="1"/>
            <a:r>
              <a:rPr lang="en-US" sz="4600" dirty="0"/>
              <a:t>5 </a:t>
            </a:r>
            <a:r>
              <a:rPr lang="en-US" sz="4600" dirty="0">
                <a:solidFill>
                  <a:srgbClr val="0070C0"/>
                </a:solidFill>
              </a:rPr>
              <a:t>blue</a:t>
            </a:r>
          </a:p>
          <a:p>
            <a:pPr lvl="1"/>
            <a:r>
              <a:rPr lang="en-US" sz="4600" dirty="0"/>
              <a:t>3 </a:t>
            </a:r>
            <a:r>
              <a:rPr lang="en-US" sz="4600" dirty="0">
                <a:solidFill>
                  <a:srgbClr val="FF0000"/>
                </a:solidFill>
              </a:rPr>
              <a:t>red</a:t>
            </a:r>
          </a:p>
          <a:p>
            <a:pPr lvl="1"/>
            <a:r>
              <a:rPr lang="en-US" sz="4600" dirty="0"/>
              <a:t>2 </a:t>
            </a:r>
            <a:r>
              <a:rPr lang="en-US" sz="4600" dirty="0">
                <a:solidFill>
                  <a:schemeClr val="accent2">
                    <a:lumMod val="75000"/>
                  </a:schemeClr>
                </a:solidFill>
              </a:rPr>
              <a:t>green</a:t>
            </a:r>
            <a:endParaRPr lang="en-US" sz="4600" dirty="0"/>
          </a:p>
          <a:p>
            <a:r>
              <a:rPr lang="en-US" sz="4800" dirty="0" smtClean="0"/>
              <a:t>What is the probability of picking a </a:t>
            </a:r>
            <a:r>
              <a:rPr lang="en-US" sz="4800" dirty="0" smtClean="0">
                <a:solidFill>
                  <a:srgbClr val="FF0000"/>
                </a:solidFill>
              </a:rPr>
              <a:t>red</a:t>
            </a:r>
            <a:r>
              <a:rPr lang="en-US" sz="4800" dirty="0" smtClean="0"/>
              <a:t> marble from the bag?</a:t>
            </a:r>
          </a:p>
          <a:p>
            <a:r>
              <a:rPr lang="en-US" sz="4800" dirty="0" smtClean="0"/>
              <a:t> If I put the marble back in the bag, what is the probability of picking a </a:t>
            </a:r>
            <a:r>
              <a:rPr lang="en-US" sz="4800" dirty="0" smtClean="0">
                <a:solidFill>
                  <a:schemeClr val="accent2">
                    <a:lumMod val="75000"/>
                  </a:schemeClr>
                </a:solidFill>
              </a:rPr>
              <a:t>green</a:t>
            </a:r>
            <a:r>
              <a:rPr lang="en-US" sz="4800" dirty="0" smtClean="0"/>
              <a:t> marble?</a:t>
            </a:r>
          </a:p>
          <a:p>
            <a:pPr lvl="1"/>
            <a:endParaRPr lang="en-US" sz="4600" dirty="0"/>
          </a:p>
        </p:txBody>
      </p:sp>
    </p:spTree>
    <p:extLst>
      <p:ext uri="{BB962C8B-B14F-4D97-AF65-F5344CB8AC3E}">
        <p14:creationId xmlns:p14="http://schemas.microsoft.com/office/powerpoint/2010/main" val="393259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659"/>
            <a:ext cx="8596668" cy="1320800"/>
          </a:xfrm>
        </p:spPr>
        <p:txBody>
          <a:bodyPr>
            <a:normAutofit/>
          </a:bodyPr>
          <a:lstStyle/>
          <a:p>
            <a:r>
              <a:rPr lang="en-US" sz="4800" dirty="0" smtClean="0"/>
              <a:t>Without Replacement</a:t>
            </a:r>
            <a:endParaRPr lang="en-US" sz="4800" dirty="0"/>
          </a:p>
        </p:txBody>
      </p:sp>
      <p:sp>
        <p:nvSpPr>
          <p:cNvPr id="3" name="Content Placeholder 2"/>
          <p:cNvSpPr>
            <a:spLocks noGrp="1"/>
          </p:cNvSpPr>
          <p:nvPr>
            <p:ph idx="1"/>
          </p:nvPr>
        </p:nvSpPr>
        <p:spPr>
          <a:xfrm>
            <a:off x="677334" y="1529524"/>
            <a:ext cx="8596668" cy="3880773"/>
          </a:xfrm>
        </p:spPr>
        <p:txBody>
          <a:bodyPr>
            <a:noAutofit/>
          </a:bodyPr>
          <a:lstStyle/>
          <a:p>
            <a:r>
              <a:rPr lang="en-US" sz="3600" dirty="0" smtClean="0"/>
              <a:t>What if I picked a </a:t>
            </a:r>
            <a:r>
              <a:rPr lang="en-US" sz="3600" dirty="0" smtClean="0">
                <a:solidFill>
                  <a:srgbClr val="FF0000"/>
                </a:solidFill>
              </a:rPr>
              <a:t>red</a:t>
            </a:r>
            <a:r>
              <a:rPr lang="en-US" sz="3600" dirty="0" smtClean="0"/>
              <a:t> marble and did not put it back in the bag? Would the probability of picking a </a:t>
            </a:r>
            <a:r>
              <a:rPr lang="en-US" sz="3600" dirty="0" smtClean="0">
                <a:solidFill>
                  <a:schemeClr val="accent2">
                    <a:lumMod val="75000"/>
                  </a:schemeClr>
                </a:solidFill>
              </a:rPr>
              <a:t>green</a:t>
            </a:r>
            <a:r>
              <a:rPr lang="en-US" sz="3600" dirty="0" smtClean="0"/>
              <a:t> marble change?</a:t>
            </a:r>
          </a:p>
          <a:p>
            <a:r>
              <a:rPr lang="en-US" sz="3600" dirty="0" smtClean="0"/>
              <a:t>YES</a:t>
            </a:r>
          </a:p>
          <a:p>
            <a:r>
              <a:rPr lang="en-US" sz="3600" dirty="0" smtClean="0"/>
              <a:t>NOT INDEPENDENT</a:t>
            </a:r>
            <a:endParaRPr lang="en-US" sz="3600" dirty="0"/>
          </a:p>
        </p:txBody>
      </p:sp>
    </p:spTree>
    <p:extLst>
      <p:ext uri="{BB962C8B-B14F-4D97-AF65-F5344CB8AC3E}">
        <p14:creationId xmlns:p14="http://schemas.microsoft.com/office/powerpoint/2010/main" val="41727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Are the events independent?</a:t>
            </a:r>
            <a:endParaRPr lang="en-US" sz="4800" dirty="0"/>
          </a:p>
        </p:txBody>
      </p:sp>
      <p:sp>
        <p:nvSpPr>
          <p:cNvPr id="3" name="Content Placeholder 2"/>
          <p:cNvSpPr>
            <a:spLocks noGrp="1"/>
          </p:cNvSpPr>
          <p:nvPr>
            <p:ph idx="1"/>
          </p:nvPr>
        </p:nvSpPr>
        <p:spPr>
          <a:xfrm>
            <a:off x="677334" y="1993166"/>
            <a:ext cx="8596668" cy="3880773"/>
          </a:xfrm>
        </p:spPr>
        <p:txBody>
          <a:bodyPr>
            <a:normAutofit/>
          </a:bodyPr>
          <a:lstStyle/>
          <a:p>
            <a:r>
              <a:rPr lang="en-US" sz="4400" dirty="0" smtClean="0"/>
              <a:t>Rolling a die and flipping a coin</a:t>
            </a:r>
          </a:p>
          <a:p>
            <a:r>
              <a:rPr lang="en-US" sz="4400" dirty="0" smtClean="0"/>
              <a:t>Picking three cards, one at a time without replacing them</a:t>
            </a:r>
          </a:p>
          <a:p>
            <a:r>
              <a:rPr lang="en-US" sz="4400" dirty="0" smtClean="0"/>
              <a:t>Spinning a spinner 3 times</a:t>
            </a:r>
          </a:p>
        </p:txBody>
      </p:sp>
    </p:spTree>
    <p:extLst>
      <p:ext uri="{BB962C8B-B14F-4D97-AF65-F5344CB8AC3E}">
        <p14:creationId xmlns:p14="http://schemas.microsoft.com/office/powerpoint/2010/main" val="2090793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668" y="1025185"/>
            <a:ext cx="9093774" cy="1646302"/>
          </a:xfrm>
        </p:spPr>
        <p:txBody>
          <a:bodyPr/>
          <a:lstStyle/>
          <a:p>
            <a:r>
              <a:rPr lang="en-US" sz="7200" dirty="0" smtClean="0"/>
              <a:t>LET’S PLAY SLAP IT!!!</a:t>
            </a:r>
            <a:endParaRPr lang="en-US" sz="7200" dirty="0"/>
          </a:p>
        </p:txBody>
      </p:sp>
      <p:pic>
        <p:nvPicPr>
          <p:cNvPr id="3" name="Picture 2" descr="C:\Users\sspanier\AppData\Local\Microsoft\Windows\Temporary Internet Files\Content.IE5\QS4YUOHJ\MC9003835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6458" y="2794861"/>
            <a:ext cx="2677332" cy="3178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533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689315" y="334420"/>
            <a:ext cx="533633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alt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Look at the spinner</a:t>
            </a:r>
            <a:r>
              <a:rPr kumimoji="0" lang="en-US" altLang="en-US" sz="36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alt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below.  </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 descr="http://tusdstats.tusd.k12.az.us/planning/resources/aims/math99/revised_images/Standard2images/s_rht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8664" y="1139125"/>
            <a:ext cx="2647950" cy="27146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88177" y="3992193"/>
            <a:ext cx="7783864" cy="1569660"/>
          </a:xfrm>
          <a:prstGeom prst="rect">
            <a:avLst/>
          </a:prstGeom>
        </p:spPr>
        <p:txBody>
          <a:bodyPr wrap="square">
            <a:spAutoFit/>
          </a:bodyPr>
          <a:lstStyle/>
          <a:p>
            <a:r>
              <a:rPr lang="en-US" sz="3200" dirty="0"/>
              <a:t>Imagine you spin the spinner two times in a row.  What is the probability of landing on a 4 and then a 7?</a:t>
            </a:r>
          </a:p>
        </p:txBody>
      </p:sp>
    </p:spTree>
    <p:extLst>
      <p:ext uri="{BB962C8B-B14F-4D97-AF65-F5344CB8AC3E}">
        <p14:creationId xmlns:p14="http://schemas.microsoft.com/office/powerpoint/2010/main" val="136216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535</TotalTime>
  <Words>683</Words>
  <Application>Microsoft Office PowerPoint</Application>
  <PresentationFormat>Custom</PresentationFormat>
  <Paragraphs>50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Warm Up</vt:lpstr>
      <vt:lpstr>Independent Events</vt:lpstr>
      <vt:lpstr>Independent Events</vt:lpstr>
      <vt:lpstr>Example</vt:lpstr>
      <vt:lpstr>With Replacement</vt:lpstr>
      <vt:lpstr>Without Replacement</vt:lpstr>
      <vt:lpstr>Are the events independent?</vt:lpstr>
      <vt:lpstr>LET’S PLAY SLAP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Tell Your Neighbor: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Events</dc:title>
  <dc:creator>Meaghan T</dc:creator>
  <cp:lastModifiedBy>sspanier</cp:lastModifiedBy>
  <cp:revision>28</cp:revision>
  <cp:lastPrinted>2014-03-04T22:10:20Z</cp:lastPrinted>
  <dcterms:created xsi:type="dcterms:W3CDTF">2013-04-02T18:26:57Z</dcterms:created>
  <dcterms:modified xsi:type="dcterms:W3CDTF">2014-03-07T17:33:42Z</dcterms:modified>
</cp:coreProperties>
</file>