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84" r:id="rId2"/>
    <p:sldId id="287" r:id="rId3"/>
    <p:sldId id="256" r:id="rId4"/>
    <p:sldId id="259" r:id="rId5"/>
    <p:sldId id="260" r:id="rId6"/>
    <p:sldId id="268" r:id="rId7"/>
    <p:sldId id="261" r:id="rId8"/>
    <p:sldId id="281" r:id="rId9"/>
    <p:sldId id="282" r:id="rId10"/>
    <p:sldId id="283" r:id="rId11"/>
    <p:sldId id="276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8" r:id="rId22"/>
    <p:sldId id="289" r:id="rId23"/>
    <p:sldId id="258" r:id="rId24"/>
    <p:sldId id="280" r:id="rId25"/>
    <p:sldId id="25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881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FA806-6806-4326-9110-F20289E69216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75092-6CF2-44F9-9FDA-1A1820C85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E52882-6D42-47E4-B390-CEB0D5A256D3}" type="datetimeFigureOut">
              <a:rPr lang="en-US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01D6C8-CF53-4146-A169-DF6E936A8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18.e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1.bin"/><Relationship Id="rId11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emf"/><Relationship Id="rId12" Type="http://schemas.openxmlformats.org/officeDocument/2006/relationships/oleObject" Target="../embeddings/oleObject27.bin"/><Relationship Id="rId13" Type="http://schemas.openxmlformats.org/officeDocument/2006/relationships/image" Target="../media/image3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wmf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youtu.be/XZRQhkii0h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3.e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9/10/15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dirty="0" smtClean="0"/>
              <a:t>Happy Thursday!  </a:t>
            </a:r>
          </a:p>
          <a:p>
            <a:pPr marL="109728" indent="0" algn="ctr">
              <a:buNone/>
            </a:pPr>
            <a:r>
              <a:rPr lang="en-US" sz="4000" dirty="0" smtClean="0"/>
              <a:t>Please take out the Exponents G.O.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202" r="11211" b="-2711"/>
          <a:stretch/>
        </p:blipFill>
        <p:spPr bwMode="auto">
          <a:xfrm>
            <a:off x="2438400" y="2950318"/>
            <a:ext cx="4149436" cy="32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0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/>
              <a:t>Let’s Practice!</a:t>
            </a:r>
            <a:endParaRPr lang="en-US" sz="4800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3528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</a:t>
            </a:r>
            <a:r>
              <a:rPr lang="en-US" sz="4800" b="1" u="sng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</a:t>
            </a:r>
            <a:r>
              <a:rPr lang="en-US" sz="4800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0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800" b="1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4800" b="1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</a:t>
            </a:r>
            <a:r>
              <a:rPr lang="en-US" sz="4800" b="1" u="sng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-7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</a:t>
            </a:r>
            <a:r>
              <a:rPr lang="en-US" sz="48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267200" cy="4530725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</a:t>
            </a:r>
            <a:r>
              <a:rPr lang="en-US" sz="48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5</a:t>
            </a:r>
            <a:r>
              <a:rPr lang="en-US" sz="4800" b="1" u="sng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5</a:t>
            </a:r>
            <a:r>
              <a:rPr lang="en-US" sz="4800" b="1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-7</a:t>
            </a:r>
          </a:p>
          <a:p>
            <a:pPr marL="1295400" lvl="2" indent="-381000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     = 5</a:t>
            </a:r>
            <a:r>
              <a:rPr lang="en-US" sz="4800" b="1" baseline="30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13</a:t>
            </a:r>
            <a:endParaRPr lang="en-US" sz="48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371600" y="1912203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chemeClr val="accent1"/>
                </a:solidFill>
                <a:latin typeface="+mj-lt"/>
              </a:rPr>
              <a:t>= </a:t>
            </a: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y</a:t>
            </a:r>
            <a:r>
              <a:rPr lang="en-US" sz="48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400800" y="2057400"/>
            <a:ext cx="2514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= 5</a:t>
            </a:r>
            <a:r>
              <a:rPr lang="en-US" sz="4800" b="1" baseline="300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6 </a:t>
            </a:r>
            <a:r>
              <a:rPr lang="en-US" sz="4800" b="1" baseline="300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Arial" charset="0"/>
              </a:rPr>
              <a:t>–</a:t>
            </a:r>
            <a:r>
              <a:rPr lang="en-US" sz="4800" b="1" baseline="30000" dirty="0">
                <a:solidFill>
                  <a:srgbClr val="417B8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(-7)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371600" y="4114800"/>
            <a:ext cx="2209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+mj-lt"/>
              </a:rPr>
              <a:t>=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c</a:t>
            </a:r>
            <a:r>
              <a:rPr lang="en-US" sz="54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-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11</a:t>
            </a:r>
          </a:p>
        </p:txBody>
      </p:sp>
      <p:sp>
        <p:nvSpPr>
          <p:cNvPr id="8" name="Rectangle 7"/>
          <p:cNvSpPr/>
          <p:nvPr/>
        </p:nvSpPr>
        <p:spPr>
          <a:xfrm>
            <a:off x="4114800" y="4343400"/>
            <a:ext cx="3657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There’s something </a:t>
            </a:r>
            <a:r>
              <a:rPr lang="en-US" sz="2400" i="1" dirty="0" smtClean="0">
                <a:solidFill>
                  <a:schemeClr val="tx2"/>
                </a:solidFill>
              </a:rPr>
              <a:t>special</a:t>
            </a:r>
            <a:r>
              <a:rPr lang="en-US" sz="2400" dirty="0" smtClean="0">
                <a:solidFill>
                  <a:schemeClr val="tx2"/>
                </a:solidFill>
              </a:rPr>
              <a:t> when there is a negative in the exponent! We will go back to this problem tomorrow!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2895600" y="4876800"/>
            <a:ext cx="1219200" cy="571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5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23558" grpId="0" build="p"/>
      <p:bldP spid="23560" grpId="0"/>
      <p:bldP spid="23562" grpId="0"/>
      <p:bldP spid="2356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49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Let’s practice!</a:t>
            </a:r>
            <a:endParaRPr lang="en-US" sz="5400" dirty="0"/>
          </a:p>
        </p:txBody>
      </p:sp>
      <p:pic>
        <p:nvPicPr>
          <p:cNvPr id="13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3" y="949168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35988"/>
              </p:ext>
            </p:extLst>
          </p:nvPr>
        </p:nvGraphicFramePr>
        <p:xfrm>
          <a:off x="838200" y="4665662"/>
          <a:ext cx="156686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3" name="Equation" r:id="rId4" imgW="393700" imgH="406400" progId="Equation.3">
                  <p:embed/>
                </p:oleObj>
              </mc:Choice>
              <mc:Fallback>
                <p:oleObj name="Equation" r:id="rId4" imgW="3937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665662"/>
                        <a:ext cx="1566862" cy="135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381910"/>
              </p:ext>
            </p:extLst>
          </p:nvPr>
        </p:nvGraphicFramePr>
        <p:xfrm>
          <a:off x="914400" y="2362200"/>
          <a:ext cx="25796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4" name="Equation" r:id="rId6" imgW="647700" imgH="228600" progId="Equation.3">
                  <p:embed/>
                </p:oleObj>
              </mc:Choice>
              <mc:Fallback>
                <p:oleObj name="Equation" r:id="rId6" imgW="64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362200"/>
                        <a:ext cx="257968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07705"/>
              </p:ext>
            </p:extLst>
          </p:nvPr>
        </p:nvGraphicFramePr>
        <p:xfrm>
          <a:off x="5715000" y="2362200"/>
          <a:ext cx="25273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5" name="Equation" r:id="rId8" imgW="635000" imgH="203200" progId="Equation.3">
                  <p:embed/>
                </p:oleObj>
              </mc:Choice>
              <mc:Fallback>
                <p:oleObj name="Equation" r:id="rId8" imgW="63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5000" y="2362200"/>
                        <a:ext cx="25273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87503"/>
              </p:ext>
            </p:extLst>
          </p:nvPr>
        </p:nvGraphicFramePr>
        <p:xfrm>
          <a:off x="1066800" y="3276600"/>
          <a:ext cx="1771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6" name="Equation" r:id="rId10" imgW="444500" imgH="228600" progId="Equation.3">
                  <p:embed/>
                </p:oleObj>
              </mc:Choice>
              <mc:Fallback>
                <p:oleObj name="Equation" r:id="rId10" imgW="444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6800" y="3276600"/>
                        <a:ext cx="17716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918457"/>
              </p:ext>
            </p:extLst>
          </p:nvPr>
        </p:nvGraphicFramePr>
        <p:xfrm>
          <a:off x="2438400" y="4665662"/>
          <a:ext cx="1414462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7" name="Equation" r:id="rId12" imgW="355600" imgH="406400" progId="Equation.3">
                  <p:embed/>
                </p:oleObj>
              </mc:Choice>
              <mc:Fallback>
                <p:oleObj name="Equation" r:id="rId12" imgW="355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38400" y="4665662"/>
                        <a:ext cx="1414462" cy="135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62130"/>
              </p:ext>
            </p:extLst>
          </p:nvPr>
        </p:nvGraphicFramePr>
        <p:xfrm>
          <a:off x="6153150" y="3200400"/>
          <a:ext cx="16192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8" name="Equation" r:id="rId14" imgW="406400" imgH="203200" progId="Equation.3">
                  <p:embed/>
                </p:oleObj>
              </mc:Choice>
              <mc:Fallback>
                <p:oleObj name="Equation" r:id="rId14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53150" y="3200400"/>
                        <a:ext cx="16192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34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Ticket Out The Door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smtClean="0"/>
              <a:t>Finish each sentence: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7309" y="2743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When </a:t>
            </a:r>
            <a:r>
              <a:rPr lang="en-US" sz="3600" dirty="0" smtClean="0">
                <a:solidFill>
                  <a:srgbClr val="FF6600"/>
                </a:solidFill>
              </a:rPr>
              <a:t>multiplying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two bases that are the same, you….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574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When </a:t>
            </a:r>
            <a:r>
              <a:rPr lang="en-US" sz="3600" dirty="0" smtClean="0">
                <a:solidFill>
                  <a:srgbClr val="FF6600"/>
                </a:solidFill>
              </a:rPr>
              <a:t>dividing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two bases that are the same, you….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0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Review… Any nonzero number raised to the “0” power is equal to        .</a:t>
            </a:r>
            <a:endParaRPr lang="en-US" b="1" i="1" u="sng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4660" y="1447800"/>
            <a:ext cx="1300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0070C0"/>
                </a:solidFill>
              </a:rPr>
              <a:t>one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3400" y="2438400"/>
            <a:ext cx="5257800" cy="33528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sz="7700" dirty="0" smtClean="0"/>
              <a:t>13</a:t>
            </a:r>
            <a:r>
              <a:rPr lang="en-US" sz="7700" baseline="30000" dirty="0" smtClean="0"/>
              <a:t>0</a:t>
            </a:r>
            <a:r>
              <a:rPr lang="en-US" sz="7700" dirty="0" smtClean="0"/>
              <a:t> =</a:t>
            </a:r>
          </a:p>
          <a:p>
            <a:pPr marL="109728" indent="0">
              <a:buNone/>
            </a:pPr>
            <a:endParaRPr lang="en-US" sz="7700" dirty="0"/>
          </a:p>
          <a:p>
            <a:pPr marL="109728" indent="0">
              <a:buNone/>
            </a:pPr>
            <a:r>
              <a:rPr lang="en-US" sz="7700" dirty="0" smtClean="0"/>
              <a:t>1,245,607,123</a:t>
            </a:r>
            <a:r>
              <a:rPr lang="en-US" sz="7700" baseline="30000" dirty="0" smtClean="0"/>
              <a:t>0 </a:t>
            </a:r>
            <a:r>
              <a:rPr lang="en-US" sz="7700" dirty="0" smtClean="0"/>
              <a:t>=</a:t>
            </a:r>
            <a:endParaRPr lang="en-US" sz="7700" baseline="30000" dirty="0" smtClean="0"/>
          </a:p>
          <a:p>
            <a:pPr marL="109728" indent="0">
              <a:buNone/>
            </a:pPr>
            <a:endParaRPr lang="en-US" sz="7700" dirty="0" smtClean="0"/>
          </a:p>
          <a:p>
            <a:pPr marL="109728" indent="0">
              <a:buNone/>
            </a:pPr>
            <a:r>
              <a:rPr lang="en-US" sz="7700" dirty="0" smtClean="0"/>
              <a:t>2,347</a:t>
            </a:r>
            <a:r>
              <a:rPr lang="en-US" sz="7700" baseline="30000" dirty="0" smtClean="0"/>
              <a:t>1 </a:t>
            </a:r>
            <a:r>
              <a:rPr lang="en-US" sz="7700" dirty="0" smtClean="0"/>
              <a:t>=</a:t>
            </a:r>
            <a:endParaRPr lang="en-US" sz="7700" baseline="300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33600" y="2325624"/>
            <a:ext cx="1295400" cy="64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0" y="3544824"/>
            <a:ext cx="1295400" cy="64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4800" dirty="0" smtClean="0">
                <a:solidFill>
                  <a:srgbClr val="1F5F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4800" dirty="0">
              <a:solidFill>
                <a:srgbClr val="1F5F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971800" y="4840224"/>
            <a:ext cx="2438400" cy="646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48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2,347</a:t>
            </a:r>
            <a:endParaRPr lang="en-US" sz="4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4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Remember this problem from yesterday…?</a:t>
            </a:r>
            <a:endParaRPr lang="en-US" sz="4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b="9894"/>
          <a:stretch/>
        </p:blipFill>
        <p:spPr bwMode="auto">
          <a:xfrm>
            <a:off x="1904999" y="2362200"/>
            <a:ext cx="5418593" cy="414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029200" y="3363191"/>
            <a:ext cx="2743200" cy="34290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Let’s learn what to do when we have negative exponents!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914400" y="2133600"/>
                <a:ext cx="1676400" cy="4419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65760" indent="-256032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•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58368" indent="-246888" algn="l" rtl="0" eaLnBrk="1" latinLnBrk="0" hangingPunct="1">
                  <a:spcBef>
                    <a:spcPts val="300"/>
                  </a:spcBef>
                  <a:buClr>
                    <a:schemeClr val="accent2"/>
                  </a:buClr>
                  <a:buFont typeface="Georgia"/>
                  <a:buChar char="▫"/>
                  <a:defRPr kumimoji="0" sz="2600" kern="120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lvl2pPr>
                <a:lvl3pPr marL="923544" indent="-219456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179576" indent="-201168" algn="l" rtl="0" eaLnBrk="1" latinLnBrk="0" hangingPunct="1">
                  <a:spcBef>
                    <a:spcPts val="300"/>
                  </a:spcBef>
                  <a:buClr>
                    <a:schemeClr val="accent1"/>
                  </a:buClr>
                  <a:buFont typeface="Wingdings 2"/>
                  <a:buChar char=""/>
                  <a:defRPr kumimoji="0" sz="2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138988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5pPr>
                <a:lvl6pPr marL="1609344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8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▫"/>
                  <a:defRPr kumimoji="0" sz="16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5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8pPr>
                <a:lvl9pPr marL="2240280" indent="-182880" algn="l" rtl="0" eaLnBrk="1" latinLnBrk="0" hangingPunct="1">
                  <a:spcBef>
                    <a:spcPts val="300"/>
                  </a:spcBef>
                  <a:buClr>
                    <a:schemeClr val="accent3"/>
                  </a:buClr>
                  <a:buFont typeface="Georgia"/>
                  <a:buChar char="◦"/>
                  <a:defRPr kumimoji="0" sz="1400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2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1  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3</a:t>
                </a:r>
                <a:r>
                  <a:rPr lang="en-US" sz="4400" baseline="30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0 </a:t>
                </a:r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=</a:t>
                </a:r>
                <a:endParaRPr lang="en-US" sz="4400" baseline="30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14:m>
                  <m:oMath xmlns=""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=</a:t>
                </a:r>
                <a:endParaRPr lang="en-US" sz="44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  <a:p>
                <a:pPr>
                  <a:buFont typeface="Wingdings" pitchFamily="2" charset="2"/>
                  <a:buNone/>
                  <a:defRPr/>
                </a:pPr>
                <a14:m>
                  <m:oMath xmlns=""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  <m:t>3</m:t>
                        </m:r>
                      </m:e>
                      <m:sup>
                        <m:r>
                          <a:rPr lang="en-US" sz="4400" b="0" i="1" smtClean="0">
                            <a:solidFill>
                              <a:schemeClr val="hlink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cs typeface="Arial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33600"/>
                <a:ext cx="1676400" cy="4419600"/>
              </a:xfrm>
              <a:prstGeom prst="rect">
                <a:avLst/>
              </a:prstGeom>
              <a:blipFill rotWithShape="1">
                <a:blip r:embed="rId2"/>
                <a:stretch>
                  <a:fillRect l="-8727" t="-2897" r="-8000" b="-5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431473" y="2191388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1473" y="28194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1473" y="35052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4343400"/>
            <a:ext cx="91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4155" y="5029200"/>
            <a:ext cx="855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1/3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28009" y="5715000"/>
            <a:ext cx="92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1/9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3162300" y="2418619"/>
            <a:ext cx="381000" cy="723946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>
            <a:off x="3155373" y="3142564"/>
            <a:ext cx="381000" cy="722853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3158836" y="38862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3162300" y="4704085"/>
            <a:ext cx="381000" cy="696725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AutoShape 6"/>
          <p:cNvSpPr>
            <a:spLocks/>
          </p:cNvSpPr>
          <p:nvPr/>
        </p:nvSpPr>
        <p:spPr bwMode="auto">
          <a:xfrm>
            <a:off x="3155373" y="5400810"/>
            <a:ext cx="381000" cy="69519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543300" y="2418619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536373" y="3114893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536373" y="3954462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536373" y="466656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536373" y="5414665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rgbClr val="FF6600"/>
                </a:solidFill>
                <a:cs typeface="Arial" charset="0"/>
              </a:rPr>
              <a:t>÷ 3</a:t>
            </a:r>
          </a:p>
        </p:txBody>
      </p:sp>
      <p:sp>
        <p:nvSpPr>
          <p:cNvPr id="21" name="Text Box 15"/>
          <p:cNvSpPr txBox="1">
            <a:spLocks noGrp="1" noChangeArrowheads="1"/>
          </p:cNvSpPr>
          <p:nvPr>
            <p:ph idx="1"/>
          </p:nvPr>
        </p:nvSpPr>
        <p:spPr bwMode="auto">
          <a:xfrm>
            <a:off x="5791200" y="2874258"/>
            <a:ext cx="2895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10199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Proves why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en-US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40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n </a:t>
            </a:r>
            <a:r>
              <a:rPr lang="en-US" sz="4000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en-US" sz="40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4000" b="1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sz="40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b="1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1</a:t>
            </a:r>
            <a:r>
              <a:rPr lang="en-US" b="1" dirty="0">
                <a:solidFill>
                  <a:srgbClr val="FF66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600" y="5029200"/>
            <a:ext cx="1371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4400" baseline="300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44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</a:p>
          <a:p>
            <a:r>
              <a:rPr lang="en-US" sz="4400" dirty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4400" baseline="300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  <a:r>
              <a:rPr lang="en-US" sz="4400" dirty="0" smtClean="0">
                <a:solidFill>
                  <a:srgbClr val="881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endParaRPr lang="en-US" sz="4400" dirty="0">
              <a:solidFill>
                <a:srgbClr val="8816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2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So… how can negative exponents become positive?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981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dirty="0" smtClean="0"/>
              <a:t>Find the </a:t>
            </a:r>
            <a:r>
              <a:rPr lang="en-US" sz="3200" b="1" dirty="0" smtClean="0">
                <a:solidFill>
                  <a:srgbClr val="00B050"/>
                </a:solidFill>
              </a:rPr>
              <a:t>reciprocal</a:t>
            </a:r>
            <a:r>
              <a:rPr lang="en-US" sz="3200" dirty="0"/>
              <a:t> </a:t>
            </a:r>
            <a:r>
              <a:rPr lang="en-US" sz="3200" dirty="0" smtClean="0"/>
              <a:t>(flip the ratio) and then the exponent becomes positive!</a:t>
            </a:r>
            <a:endParaRPr lang="en-US" sz="3200" dirty="0"/>
          </a:p>
        </p:txBody>
      </p:sp>
      <p:pic>
        <p:nvPicPr>
          <p:cNvPr id="7170" name="Picture 2" descr="C:\Users\owner\AppData\Local\Microsoft\Windows\Temporary Internet Files\Content.IE5\YO7BKRPT\MC900434872[4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49" y="3581400"/>
            <a:ext cx="1253551" cy="12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Up Ribbon 7"/>
          <p:cNvSpPr/>
          <p:nvPr/>
        </p:nvSpPr>
        <p:spPr>
          <a:xfrm>
            <a:off x="304800" y="4800600"/>
            <a:ext cx="8763000" cy="1600200"/>
          </a:xfrm>
          <a:prstGeom prst="ribbon2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06575" y="3581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</a:rPr>
              <a:t>Ex. 3</a:t>
            </a:r>
            <a:r>
              <a:rPr lang="en-US" sz="4000" baseline="30000" dirty="0" smtClean="0">
                <a:latin typeface="+mj-lt"/>
              </a:rPr>
              <a:t>-4</a:t>
            </a:r>
            <a:r>
              <a:rPr lang="en-US" sz="4000" dirty="0" smtClean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33918"/>
              </p:ext>
            </p:extLst>
          </p:nvPr>
        </p:nvGraphicFramePr>
        <p:xfrm>
          <a:off x="3559175" y="3429000"/>
          <a:ext cx="9779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Equation" r:id="rId4" imgW="355600" imgH="406400" progId="Equation.3">
                  <p:embed/>
                </p:oleObj>
              </mc:Choice>
              <mc:Fallback>
                <p:oleObj name="Equation" r:id="rId4" imgW="355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9175" y="3429000"/>
                        <a:ext cx="9779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889602"/>
              </p:ext>
            </p:extLst>
          </p:nvPr>
        </p:nvGraphicFramePr>
        <p:xfrm>
          <a:off x="4678363" y="3446463"/>
          <a:ext cx="8731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" name="Equation" r:id="rId6" imgW="317500" imgH="393700" progId="Equation.3">
                  <p:embed/>
                </p:oleObj>
              </mc:Choice>
              <mc:Fallback>
                <p:oleObj name="Equation" r:id="rId6" imgW="317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8363" y="3446463"/>
                        <a:ext cx="8731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673889"/>
              </p:ext>
            </p:extLst>
          </p:nvPr>
        </p:nvGraphicFramePr>
        <p:xfrm>
          <a:off x="5745163" y="3446463"/>
          <a:ext cx="88423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8" imgW="317500" imgH="393700" progId="Equation.3">
                  <p:embed/>
                </p:oleObj>
              </mc:Choice>
              <mc:Fallback>
                <p:oleObj name="Equation" r:id="rId8" imgW="317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45163" y="3446463"/>
                        <a:ext cx="884237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035324"/>
              </p:ext>
            </p:extLst>
          </p:nvPr>
        </p:nvGraphicFramePr>
        <p:xfrm>
          <a:off x="3844926" y="5089525"/>
          <a:ext cx="1525946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10" imgW="596900" imgH="393700" progId="Equation.3">
                  <p:embed/>
                </p:oleObj>
              </mc:Choice>
              <mc:Fallback>
                <p:oleObj name="Equation" r:id="rId10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44926" y="5089525"/>
                        <a:ext cx="1525946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4600" y="47244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Negative Power Rule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9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Let’s practice!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14526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Simplify: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2971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5 </a:t>
            </a:r>
            <a:r>
              <a:rPr lang="en-US" sz="4000" i="1" baseline="30000" dirty="0" smtClean="0"/>
              <a:t>-</a:t>
            </a:r>
            <a:r>
              <a:rPr lang="en-US" sz="4000" i="1" baseline="30000" dirty="0"/>
              <a:t>3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2971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c </a:t>
            </a:r>
            <a:r>
              <a:rPr lang="en-US" sz="4000" i="1" baseline="30000" dirty="0" smtClean="0"/>
              <a:t>-11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2971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k </a:t>
            </a:r>
            <a:r>
              <a:rPr lang="en-US" sz="4000" i="1" baseline="30000" dirty="0" smtClean="0"/>
              <a:t>-</a:t>
            </a:r>
            <a:r>
              <a:rPr lang="en-US" sz="4000" i="1" baseline="30000" dirty="0"/>
              <a:t>7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5588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More </a:t>
            </a:r>
            <a:r>
              <a:rPr lang="en-US" sz="6000" dirty="0" err="1" smtClean="0"/>
              <a:t>Multplying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171297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/>
              <a:t>When we raise a </a:t>
            </a:r>
            <a:r>
              <a:rPr lang="en-US" sz="3200" u="sng" dirty="0" smtClean="0"/>
              <a:t>power to another power</a:t>
            </a:r>
            <a:r>
              <a:rPr lang="en-US" sz="3200" dirty="0" smtClean="0"/>
              <a:t>…</a:t>
            </a:r>
          </a:p>
          <a:p>
            <a:pPr marL="109728" indent="0">
              <a:buNone/>
            </a:pPr>
            <a:r>
              <a:rPr lang="en-US" sz="3200" dirty="0" smtClean="0"/>
              <a:t>		    like </a:t>
            </a:r>
            <a:r>
              <a:rPr lang="en-US" sz="3200" i="1" dirty="0" smtClean="0"/>
              <a:t>(x</a:t>
            </a:r>
            <a:r>
              <a:rPr lang="en-US" sz="3200" i="1" baseline="30000" dirty="0" smtClean="0"/>
              <a:t>3</a:t>
            </a:r>
            <a:r>
              <a:rPr lang="en-US" sz="3200" i="1" dirty="0" smtClean="0"/>
              <a:t>)</a:t>
            </a:r>
            <a:r>
              <a:rPr lang="en-US" sz="3200" i="1" baseline="30000" dirty="0" smtClean="0"/>
              <a:t>2</a:t>
            </a:r>
          </a:p>
          <a:p>
            <a:pPr marL="109728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… we </a:t>
            </a:r>
            <a:r>
              <a:rPr lang="en-US" sz="3200" dirty="0" smtClean="0">
                <a:solidFill>
                  <a:srgbClr val="00B0F0"/>
                </a:solidFill>
              </a:rPr>
              <a:t>multiply</a:t>
            </a:r>
            <a:r>
              <a:rPr lang="en-US" sz="3200" dirty="0" smtClean="0"/>
              <a:t> the exponents!</a:t>
            </a:r>
          </a:p>
          <a:p>
            <a:pPr marL="109728" indent="0">
              <a:buNone/>
            </a:pPr>
            <a:r>
              <a:rPr lang="en-US" sz="3200" dirty="0" smtClean="0"/>
              <a:t>			</a:t>
            </a:r>
          </a:p>
          <a:p>
            <a:pPr marL="109728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endParaRPr lang="en-US" sz="3200" dirty="0"/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4400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679686"/>
            <a:ext cx="1393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(x</a:t>
            </a:r>
            <a:r>
              <a:rPr lang="en-US" sz="4000" i="1" baseline="30000" dirty="0" smtClean="0"/>
              <a:t>3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2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67968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= x</a:t>
            </a:r>
            <a:r>
              <a:rPr lang="en-US" sz="4000" i="1" baseline="30000" dirty="0" smtClean="0"/>
              <a:t>3</a:t>
            </a:r>
            <a:r>
              <a:rPr lang="en-US" sz="4000" i="1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4000" i="1" dirty="0" smtClean="0"/>
              <a:t>x</a:t>
            </a:r>
            <a:r>
              <a:rPr lang="en-US" sz="4000" i="1" baseline="30000" dirty="0" smtClean="0"/>
              <a:t>3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3657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= x</a:t>
            </a:r>
            <a:r>
              <a:rPr lang="en-US" sz="4000" i="1" baseline="30000" dirty="0" smtClean="0"/>
              <a:t>6</a:t>
            </a:r>
            <a:endParaRPr lang="en-US" sz="4000" i="1" dirty="0"/>
          </a:p>
        </p:txBody>
      </p:sp>
      <p:sp>
        <p:nvSpPr>
          <p:cNvPr id="9" name="Up Ribbon 8"/>
          <p:cNvSpPr/>
          <p:nvPr/>
        </p:nvSpPr>
        <p:spPr>
          <a:xfrm>
            <a:off x="304800" y="4800600"/>
            <a:ext cx="8763000" cy="1600200"/>
          </a:xfrm>
          <a:prstGeom prst="ribbon2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19084"/>
              </p:ext>
            </p:extLst>
          </p:nvPr>
        </p:nvGraphicFramePr>
        <p:xfrm>
          <a:off x="3698875" y="5376863"/>
          <a:ext cx="181768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3" imgW="711200" imgH="228600" progId="Equation.3">
                  <p:embed/>
                </p:oleObj>
              </mc:Choice>
              <mc:Fallback>
                <p:oleObj name="Equation" r:id="rId3" imgW="71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8875" y="5376863"/>
                        <a:ext cx="1817688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800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Power to a Power Rule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6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Let’s practice!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(c</a:t>
            </a:r>
            <a:r>
              <a:rPr lang="en-US" sz="4000" i="1" baseline="30000" dirty="0" smtClean="0"/>
              <a:t>4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 3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(t</a:t>
            </a:r>
            <a:r>
              <a:rPr lang="en-US" sz="4000" i="1" baseline="30000" dirty="0" smtClean="0"/>
              <a:t>7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 </a:t>
            </a:r>
            <a:r>
              <a:rPr lang="en-US" sz="4000" i="1" baseline="30000" dirty="0"/>
              <a:t>5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514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(4</a:t>
            </a:r>
            <a:r>
              <a:rPr lang="en-US" sz="4000" i="1" baseline="30000" dirty="0" smtClean="0"/>
              <a:t>-2</a:t>
            </a:r>
            <a:r>
              <a:rPr lang="en-US" sz="4000" i="1" dirty="0" smtClean="0"/>
              <a:t>)</a:t>
            </a:r>
            <a:r>
              <a:rPr lang="en-US" sz="4000" i="1" baseline="30000" dirty="0" smtClean="0"/>
              <a:t> 2</a:t>
            </a:r>
            <a:r>
              <a:rPr lang="en-US" sz="4000" i="1" dirty="0" smtClean="0"/>
              <a:t>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7250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Vocab Scramble Warm 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550"/>
          <a:stretch/>
        </p:blipFill>
        <p:spPr>
          <a:xfrm>
            <a:off x="304800" y="1600200"/>
            <a:ext cx="8512336" cy="447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7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49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Let’s practice!</a:t>
            </a:r>
            <a:endParaRPr lang="en-US" sz="5400" dirty="0"/>
          </a:p>
        </p:txBody>
      </p:sp>
      <p:pic>
        <p:nvPicPr>
          <p:cNvPr id="13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3" y="949168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62877"/>
              </p:ext>
            </p:extLst>
          </p:nvPr>
        </p:nvGraphicFramePr>
        <p:xfrm>
          <a:off x="1143000" y="2133600"/>
          <a:ext cx="1890713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Equation" r:id="rId4" imgW="355600" imgH="228600" progId="Equation.3">
                  <p:embed/>
                </p:oleObj>
              </mc:Choice>
              <mc:Fallback>
                <p:oleObj name="Equation" r:id="rId4" imgW="355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133600"/>
                        <a:ext cx="1890713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745872"/>
              </p:ext>
            </p:extLst>
          </p:nvPr>
        </p:nvGraphicFramePr>
        <p:xfrm>
          <a:off x="962025" y="3941762"/>
          <a:ext cx="1844675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6" imgW="406400" imgH="406400" progId="Equation.3">
                  <p:embed/>
                </p:oleObj>
              </mc:Choice>
              <mc:Fallback>
                <p:oleObj name="Equation" r:id="rId6" imgW="406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2025" y="3941762"/>
                        <a:ext cx="1844675" cy="154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1860"/>
              </p:ext>
            </p:extLst>
          </p:nvPr>
        </p:nvGraphicFramePr>
        <p:xfrm>
          <a:off x="5410200" y="2175804"/>
          <a:ext cx="1365250" cy="1481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8" imgW="342900" imgH="444500" progId="Equation.3">
                  <p:embed/>
                </p:oleObj>
              </mc:Choice>
              <mc:Fallback>
                <p:oleObj name="Equation" r:id="rId8" imgW="342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10200" y="2175804"/>
                        <a:ext cx="1365250" cy="1481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061416"/>
              </p:ext>
            </p:extLst>
          </p:nvPr>
        </p:nvGraphicFramePr>
        <p:xfrm>
          <a:off x="5248275" y="4398963"/>
          <a:ext cx="17557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10" imgW="330200" imgH="203200" progId="Equation.3">
                  <p:embed/>
                </p:oleObj>
              </mc:Choice>
              <mc:Fallback>
                <p:oleObj name="Equation" r:id="rId10" imgW="330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8275" y="4398963"/>
                        <a:ext cx="17557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62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More </a:t>
            </a:r>
            <a:r>
              <a:rPr lang="en-US" sz="6000" dirty="0" err="1" smtClean="0"/>
              <a:t>Multplying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171297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/>
              <a:t>To find the power of a </a:t>
            </a:r>
            <a:r>
              <a:rPr lang="en-US" sz="3200" u="sng" dirty="0" smtClean="0"/>
              <a:t>product</a:t>
            </a:r>
            <a:r>
              <a:rPr lang="en-US" sz="3200" dirty="0" smtClean="0"/>
              <a:t>…</a:t>
            </a:r>
          </a:p>
          <a:p>
            <a:pPr marL="109728" indent="0" algn="r">
              <a:buNone/>
            </a:pPr>
            <a:r>
              <a:rPr lang="en-US" sz="3200" dirty="0" smtClean="0"/>
              <a:t>		… we </a:t>
            </a:r>
            <a:r>
              <a:rPr lang="en-US" sz="3200" dirty="0" smtClean="0">
                <a:solidFill>
                  <a:srgbClr val="00B0F0"/>
                </a:solidFill>
              </a:rPr>
              <a:t>distribute </a:t>
            </a:r>
            <a:r>
              <a:rPr lang="en-US" sz="3200" dirty="0" smtClean="0"/>
              <a:t>the exponent and follow multiplication rules!</a:t>
            </a:r>
          </a:p>
          <a:p>
            <a:pPr marL="109728" indent="0">
              <a:buNone/>
            </a:pPr>
            <a:r>
              <a:rPr lang="en-US" sz="3200" dirty="0" smtClean="0"/>
              <a:t>			</a:t>
            </a:r>
          </a:p>
          <a:p>
            <a:pPr marL="109728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</a:t>
            </a:r>
            <a:endParaRPr lang="en-US" sz="3200" dirty="0"/>
          </a:p>
          <a:p>
            <a:pPr marL="0" lvl="0" indent="0">
              <a:spcBef>
                <a:spcPts val="0"/>
              </a:spcBef>
              <a:buClrTx/>
              <a:buNone/>
            </a:pPr>
            <a:endParaRPr lang="en-US" sz="4400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		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3679686"/>
            <a:ext cx="169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Arial"/>
                <a:cs typeface="Arial"/>
              </a:rPr>
              <a:t>(2x</a:t>
            </a:r>
            <a:r>
              <a:rPr lang="en-US" sz="4000" i="1" baseline="30000" dirty="0" smtClean="0">
                <a:latin typeface="Arial"/>
                <a:cs typeface="Arial"/>
              </a:rPr>
              <a:t>5</a:t>
            </a:r>
            <a:r>
              <a:rPr lang="en-US" sz="4000" i="1" dirty="0" smtClean="0">
                <a:latin typeface="Arial"/>
                <a:cs typeface="Arial"/>
              </a:rPr>
              <a:t>)</a:t>
            </a:r>
            <a:r>
              <a:rPr lang="en-US" sz="4000" i="1" baseline="30000" dirty="0" smtClean="0">
                <a:latin typeface="Arial"/>
                <a:cs typeface="Arial"/>
              </a:rPr>
              <a:t>2</a:t>
            </a:r>
            <a:r>
              <a:rPr lang="en-US" sz="4000" i="1" dirty="0" smtClean="0">
                <a:latin typeface="Arial"/>
                <a:cs typeface="Arial"/>
              </a:rPr>
              <a:t> 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67968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Arial"/>
                <a:cs typeface="Arial"/>
              </a:rPr>
              <a:t>= 2</a:t>
            </a:r>
            <a:r>
              <a:rPr lang="en-US" sz="4000" i="1" baseline="30000" dirty="0" smtClean="0">
                <a:latin typeface="Arial"/>
                <a:cs typeface="Arial"/>
              </a:rPr>
              <a:t>1×2</a:t>
            </a:r>
            <a:r>
              <a:rPr lang="en-US" sz="4000" i="1" dirty="0" smtClean="0">
                <a:latin typeface="Arial"/>
                <a:ea typeface="Wingdings"/>
                <a:cs typeface="Arial"/>
                <a:sym typeface="Wingdings"/>
              </a:rPr>
              <a:t></a:t>
            </a:r>
            <a:r>
              <a:rPr lang="en-US" sz="4000" i="1" dirty="0" smtClean="0">
                <a:latin typeface="Arial"/>
                <a:cs typeface="Arial"/>
              </a:rPr>
              <a:t>x</a:t>
            </a:r>
            <a:r>
              <a:rPr lang="en-US" sz="4000" i="1" baseline="30000" dirty="0" smtClean="0">
                <a:latin typeface="Arial"/>
                <a:cs typeface="Arial"/>
              </a:rPr>
              <a:t>5×2</a:t>
            </a:r>
            <a:r>
              <a:rPr lang="en-US" sz="4000" i="1" dirty="0" smtClean="0">
                <a:latin typeface="Arial"/>
                <a:cs typeface="Arial"/>
              </a:rPr>
              <a:t> 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657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Arial"/>
                <a:cs typeface="Arial"/>
              </a:rPr>
              <a:t>= 4x</a:t>
            </a:r>
            <a:r>
              <a:rPr lang="en-US" sz="4000" i="1" baseline="30000" dirty="0" smtClean="0">
                <a:latin typeface="Arial"/>
                <a:cs typeface="Arial"/>
              </a:rPr>
              <a:t>10</a:t>
            </a:r>
            <a:endParaRPr lang="en-US" sz="4000" i="1" dirty="0">
              <a:latin typeface="Arial"/>
              <a:cs typeface="Arial"/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304800" y="4800600"/>
            <a:ext cx="8763000" cy="1600200"/>
          </a:xfrm>
          <a:prstGeom prst="ribbon2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98990"/>
              </p:ext>
            </p:extLst>
          </p:nvPr>
        </p:nvGraphicFramePr>
        <p:xfrm>
          <a:off x="3294063" y="5376863"/>
          <a:ext cx="2628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3" imgW="1028700" imgH="228600" progId="Equation.3">
                  <p:embed/>
                </p:oleObj>
              </mc:Choice>
              <mc:Fallback>
                <p:oleObj name="Equation" r:id="rId3" imgW="102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4063" y="5376863"/>
                        <a:ext cx="2628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4600" y="48006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Power of a Product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126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try the ones on your GO…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400" dirty="0"/>
              <a:t>c</a:t>
            </a:r>
            <a:r>
              <a:rPr lang="en-US" sz="4400" baseline="30000" dirty="0" smtClean="0"/>
              <a:t>-2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400" dirty="0" smtClean="0"/>
              <a:t>3</a:t>
            </a:r>
            <a:r>
              <a:rPr lang="en-US" sz="4400" baseline="30000" dirty="0" smtClean="0"/>
              <a:t>-2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645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0698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Warm Up: </a:t>
            </a:r>
            <a:br>
              <a:rPr lang="en-US" sz="3600" dirty="0" smtClean="0"/>
            </a:br>
            <a:r>
              <a:rPr lang="en-US" sz="3600" dirty="0" smtClean="0"/>
              <a:t>Explain to your neighbor </a:t>
            </a:r>
            <a:br>
              <a:rPr lang="en-US" sz="3600" dirty="0" smtClean="0"/>
            </a:br>
            <a:r>
              <a:rPr lang="en-US" sz="3600" dirty="0" smtClean="0"/>
              <a:t>what this picture means.</a:t>
            </a:r>
            <a:endParaRPr lang="en-US" sz="3600" dirty="0"/>
          </a:p>
        </p:txBody>
      </p:sp>
      <p:pic>
        <p:nvPicPr>
          <p:cNvPr id="2052" name="Picture 4" descr="Exponents; we just talked about exponents to the zero power this week....perfec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3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10491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Let’s practice!</a:t>
            </a:r>
            <a:endParaRPr lang="en-US" sz="5400" dirty="0"/>
          </a:p>
        </p:txBody>
      </p:sp>
      <p:pic>
        <p:nvPicPr>
          <p:cNvPr id="13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93" y="949168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24594"/>
              </p:ext>
            </p:extLst>
          </p:nvPr>
        </p:nvGraphicFramePr>
        <p:xfrm>
          <a:off x="2057400" y="4191000"/>
          <a:ext cx="1527175" cy="1574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6" name="Equation" r:id="rId4" imgW="330200" imgH="406400" progId="Equation.3">
                  <p:embed/>
                </p:oleObj>
              </mc:Choice>
              <mc:Fallback>
                <p:oleObj name="Equation" r:id="rId4" imgW="330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4191000"/>
                        <a:ext cx="1527175" cy="1574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64517"/>
              </p:ext>
            </p:extLst>
          </p:nvPr>
        </p:nvGraphicFramePr>
        <p:xfrm>
          <a:off x="3886200" y="2133600"/>
          <a:ext cx="1290638" cy="128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Equation" r:id="rId6" imgW="342900" imgH="406400" progId="Equation.3">
                  <p:embed/>
                </p:oleObj>
              </mc:Choice>
              <mc:Fallback>
                <p:oleObj name="Equation" r:id="rId6" imgW="342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6200" y="2133600"/>
                        <a:ext cx="1290638" cy="1280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280098"/>
              </p:ext>
            </p:extLst>
          </p:nvPr>
        </p:nvGraphicFramePr>
        <p:xfrm>
          <a:off x="6400800" y="2362200"/>
          <a:ext cx="15525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Equation" r:id="rId8" imgW="292100" imgH="228600" progId="Equation.3">
                  <p:embed/>
                </p:oleObj>
              </mc:Choice>
              <mc:Fallback>
                <p:oleObj name="Equation" r:id="rId8" imgW="292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800" y="2362200"/>
                        <a:ext cx="15525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65110"/>
              </p:ext>
            </p:extLst>
          </p:nvPr>
        </p:nvGraphicFramePr>
        <p:xfrm>
          <a:off x="5334000" y="4191000"/>
          <a:ext cx="1351679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Equation" r:id="rId10" imgW="330200" imgH="444500" progId="Equation.3">
                  <p:embed/>
                </p:oleObj>
              </mc:Choice>
              <mc:Fallback>
                <p:oleObj name="Equation" r:id="rId10" imgW="330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4000" y="4191000"/>
                        <a:ext cx="1351679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58673"/>
              </p:ext>
            </p:extLst>
          </p:nvPr>
        </p:nvGraphicFramePr>
        <p:xfrm>
          <a:off x="838200" y="2209800"/>
          <a:ext cx="2093912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12" imgW="393700" imgH="228600" progId="Equation.3">
                  <p:embed/>
                </p:oleObj>
              </mc:Choice>
              <mc:Fallback>
                <p:oleObj name="Equation" r:id="rId12" imgW="393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2209800"/>
                        <a:ext cx="2093912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29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070987"/>
            <a:ext cx="8229600" cy="16032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Ticket Out The Door: Explain to your neighbor what this cartoon means.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4614" r="3336" b="4465"/>
          <a:stretch/>
        </p:blipFill>
        <p:spPr bwMode="auto">
          <a:xfrm>
            <a:off x="1599100" y="148429"/>
            <a:ext cx="5721016" cy="495697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1000" y="4800600"/>
            <a:ext cx="1371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62800" y="4800600"/>
            <a:ext cx="1371600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6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Exponents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EQ:  How are expressions with exponents simplified?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Khan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0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Let’s practice!</a:t>
            </a:r>
            <a:endParaRPr lang="en-US" sz="6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57400" y="2133600"/>
            <a:ext cx="6172200" cy="798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5400" dirty="0" smtClean="0">
                <a:latin typeface="+mj-lt"/>
              </a:rPr>
              <a:t>= 2 • 2 • 2 • 2 • 2</a:t>
            </a:r>
            <a:endParaRPr lang="en-US" sz="5400" dirty="0"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7000" y="3429000"/>
            <a:ext cx="6172200" cy="79857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sz="5400" dirty="0" smtClean="0">
                <a:latin typeface="+mj-lt"/>
              </a:rPr>
              <a:t>= (-3) • (-3) • (-3)</a:t>
            </a:r>
            <a:endParaRPr lang="en-US" sz="5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955551"/>
              </p:ext>
            </p:extLst>
          </p:nvPr>
        </p:nvGraphicFramePr>
        <p:xfrm>
          <a:off x="1295400" y="2112264"/>
          <a:ext cx="787400" cy="89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3" imgW="177800" imgH="190500" progId="Equation.3">
                  <p:embed/>
                </p:oleObj>
              </mc:Choice>
              <mc:Fallback>
                <p:oleObj name="Equation" r:id="rId3" imgW="177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112264"/>
                        <a:ext cx="787400" cy="897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50796"/>
              </p:ext>
            </p:extLst>
          </p:nvPr>
        </p:nvGraphicFramePr>
        <p:xfrm>
          <a:off x="1219200" y="3352800"/>
          <a:ext cx="15176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5" imgW="342900" imgH="228600" progId="Equation.3">
                  <p:embed/>
                </p:oleObj>
              </mc:Choice>
              <mc:Fallback>
                <p:oleObj name="Equation" r:id="rId5" imgW="342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3352800"/>
                        <a:ext cx="15176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581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Power of 1</a:t>
            </a:r>
            <a:endParaRPr lang="en-US" sz="6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676400" y="3657600"/>
            <a:ext cx="838200" cy="121920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95500" y="4876800"/>
            <a:ext cx="308610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</a:t>
            </a:r>
            <a:r>
              <a:rPr lang="en-US" sz="2800" dirty="0" smtClean="0"/>
              <a:t> can be any number</a:t>
            </a:r>
            <a:endParaRPr lang="en-US" sz="2800" dirty="0"/>
          </a:p>
        </p:txBody>
      </p:sp>
      <p:pic>
        <p:nvPicPr>
          <p:cNvPr id="1026" name="Picture 2" descr="C:\Users\owner\AppData\Local\Microsoft\Windows\Temporary Internet Files\Content.IE5\I0WC96UL\MC90043472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928">
            <a:off x="6384592" y="802204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AppData\Local\Microsoft\Windows\Temporary Internet Files\Content.IE5\YO7BKRPT\MC900434872[3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28" y="4800600"/>
            <a:ext cx="1581507" cy="158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209800"/>
            <a:ext cx="4343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Remember…</a:t>
            </a:r>
          </a:p>
          <a:p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5400" baseline="30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5400" dirty="0" smtClean="0"/>
              <a:t> </a:t>
            </a:r>
            <a:r>
              <a:rPr lang="en-US" sz="5400" i="1" dirty="0" smtClean="0"/>
              <a:t>= itself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244292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Can anyone think of what the “</a:t>
            </a:r>
            <a:r>
              <a:rPr lang="en-US" i="1" dirty="0" smtClean="0"/>
              <a:t>invisible”</a:t>
            </a:r>
            <a:r>
              <a:rPr lang="en-US" dirty="0" smtClean="0"/>
              <a:t> exponent may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4800600"/>
            <a:ext cx="4038600" cy="1752600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i="1" dirty="0" smtClean="0">
                <a:latin typeface="+mj-lt"/>
                <a:ea typeface="Cambria Math" panose="02040503050406030204" pitchFamily="18" charset="0"/>
              </a:rPr>
              <a:t>Examples</a:t>
            </a: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: </a:t>
            </a:r>
          </a:p>
          <a:p>
            <a:pPr marL="109728" indent="0" algn="ctr">
              <a:buNone/>
            </a:pP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3</a:t>
            </a:r>
            <a:r>
              <a:rPr lang="en-US" sz="3600" baseline="30000" dirty="0" smtClean="0">
                <a:latin typeface="+mj-lt"/>
                <a:ea typeface="Cambria Math" panose="02040503050406030204" pitchFamily="18" charset="0"/>
              </a:rPr>
              <a:t>1</a:t>
            </a: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 = ?</a:t>
            </a:r>
            <a:endParaRPr lang="en-US" sz="3600" b="0" dirty="0" smtClean="0">
              <a:latin typeface="+mj-lt"/>
              <a:ea typeface="Cambria Math" panose="02040503050406030204" pitchFamily="18" charset="0"/>
            </a:endParaRPr>
          </a:p>
          <a:p>
            <a:pPr marL="109728" indent="0" algn="ctr">
              <a:buNone/>
            </a:pPr>
            <a:r>
              <a:rPr lang="en-US" sz="3600" dirty="0" smtClean="0">
                <a:latin typeface="+mj-lt"/>
                <a:ea typeface="Cambria Math" panose="02040503050406030204" pitchFamily="18" charset="0"/>
              </a:rPr>
              <a:t>6y = ? </a:t>
            </a:r>
            <a:endParaRPr lang="en-US" sz="3600" dirty="0">
              <a:latin typeface="+mj-lt"/>
              <a:ea typeface="Cambria Math" panose="02040503050406030204" pitchFamily="18" charset="0"/>
            </a:endParaRPr>
          </a:p>
        </p:txBody>
      </p:sp>
      <p:pic>
        <p:nvPicPr>
          <p:cNvPr id="5122" name="Picture 2" descr="C:\Users\owner\AppData\Local\Microsoft\Windows\Temporary Internet Files\Content.IE5\I0WC96UL\MC9000140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1676400" cy="15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owner\AppData\Local\Microsoft\Windows\Temporary Internet Files\Content.IE5\YO7BKRPT\MC900434872[4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9200"/>
            <a:ext cx="1675971" cy="16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505200"/>
            <a:ext cx="822960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Font typeface="Georgia"/>
              <a:buNone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Any nonzero number raised to the power of 1 is equal to </a:t>
            </a:r>
            <a:r>
              <a:rPr lang="en-US" sz="4000" u="sng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itself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2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Multiplying Exponents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4" y="3276600"/>
            <a:ext cx="8229600" cy="106680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When multiplying two bases that are the same, you </a:t>
            </a:r>
            <a:r>
              <a:rPr lang="en-US" b="1" u="sng" dirty="0" smtClean="0">
                <a:solidFill>
                  <a:srgbClr val="0070C0"/>
                </a:solidFill>
              </a:rPr>
              <a:t>add</a:t>
            </a:r>
            <a:r>
              <a:rPr lang="en-US" dirty="0" smtClean="0"/>
              <a:t> exponents.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20574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Font typeface="Georgia"/>
              <a:buNone/>
            </a:pP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en-US" sz="4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•</a:t>
            </a:r>
            <a:r>
              <a:rPr lang="en-US" sz="4000" i="1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b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•</a:t>
            </a:r>
            <a:r>
              <a:rPr lang="en-US" sz="4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• </a:t>
            </a: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40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• </a:t>
            </a: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pic>
        <p:nvPicPr>
          <p:cNvPr id="2050" name="Picture 2" descr="C:\Users\owner\AppData\Local\Microsoft\Windows\Temporary Internet Files\Content.IE5\YO7BKRPT\MC900434872[3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74" y="609600"/>
            <a:ext cx="1918426" cy="19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6307" y="3124200"/>
            <a:ext cx="7859493" cy="13716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68838"/>
              </p:ext>
            </p:extLst>
          </p:nvPr>
        </p:nvGraphicFramePr>
        <p:xfrm>
          <a:off x="1219200" y="2057401"/>
          <a:ext cx="1524000" cy="692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4" imgW="419100" imgH="203200" progId="Equation.3">
                  <p:embed/>
                </p:oleObj>
              </mc:Choice>
              <mc:Fallback>
                <p:oleObj name="Equation" r:id="rId4" imgW="419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2057401"/>
                        <a:ext cx="1524000" cy="692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091076"/>
              </p:ext>
            </p:extLst>
          </p:nvPr>
        </p:nvGraphicFramePr>
        <p:xfrm>
          <a:off x="2819400" y="5334000"/>
          <a:ext cx="3962400" cy="88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6" imgW="850900" imgH="203200" progId="Equation.3">
                  <p:embed/>
                </p:oleObj>
              </mc:Choice>
              <mc:Fallback>
                <p:oleObj name="Equation" r:id="rId6" imgW="850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5334000"/>
                        <a:ext cx="3962400" cy="886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756423"/>
              </p:ext>
            </p:extLst>
          </p:nvPr>
        </p:nvGraphicFramePr>
        <p:xfrm>
          <a:off x="6708775" y="1981200"/>
          <a:ext cx="10636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8" imgW="292100" imgH="203200" progId="Equation.3">
                  <p:embed/>
                </p:oleObj>
              </mc:Choice>
              <mc:Fallback>
                <p:oleObj name="Equation" r:id="rId8" imgW="292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8775" y="1981200"/>
                        <a:ext cx="10636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Ribbon 13"/>
          <p:cNvSpPr/>
          <p:nvPr/>
        </p:nvSpPr>
        <p:spPr>
          <a:xfrm>
            <a:off x="304800" y="4953000"/>
            <a:ext cx="8763000" cy="1600200"/>
          </a:xfrm>
          <a:prstGeom prst="ribbon2">
            <a:avLst>
              <a:gd name="adj1" fmla="val 16667"/>
              <a:gd name="adj2" fmla="val 56184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0" y="4876800"/>
            <a:ext cx="5638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Multiplying Powers Rule </a:t>
            </a:r>
            <a:endParaRPr lang="en-US" sz="3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584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smtClean="0"/>
              <a:t>Let’s practice!</a:t>
            </a:r>
            <a:endParaRPr lang="en-US" sz="4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/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4</a:t>
            </a:r>
            <a:r>
              <a:rPr lang="en-US" sz="54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5</a:t>
            </a:r>
            <a:r>
              <a:rPr lang="en-US" sz="5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5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54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7</a:t>
            </a:r>
            <a:r>
              <a:rPr lang="en-US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5400" dirty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704088" lvl="2" indent="0">
              <a:buNone/>
            </a:pP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</a:t>
            </a:r>
            <a:r>
              <a:rPr lang="en-US" sz="5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5400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5</a:t>
            </a:r>
            <a:r>
              <a:rPr lang="en-US" sz="5400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+7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704088" lvl="2" indent="0">
              <a:buNone/>
            </a:pPr>
            <a:r>
              <a:rPr lang="en-US" sz="540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</a:t>
            </a:r>
            <a:r>
              <a:rPr lang="en-US" sz="540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5400" b="1" baseline="3000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12</a:t>
            </a:r>
            <a:endParaRPr lang="en-US" sz="5400" b="1" baseline="30000" dirty="0">
              <a:solidFill>
                <a:srgbClr val="FF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12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• y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</a:t>
            </a: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y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15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793875"/>
            <a:ext cx="4495800" cy="4530725"/>
          </a:xfrm>
        </p:spPr>
        <p:txBody>
          <a:bodyPr/>
          <a:lstStyle/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2r 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54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• 4r 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-3</a:t>
            </a:r>
            <a:endParaRPr 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8r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or</a:t>
            </a: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8r</a:t>
            </a:r>
          </a:p>
          <a:p>
            <a:pPr marL="704088" lvl="2" indent="0">
              <a:buNone/>
            </a:pPr>
            <a:endParaRPr lang="en-US" sz="5400" dirty="0">
              <a:solidFill>
                <a:srgbClr val="FF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109728" indent="0" eaLnBrk="1" hangingPunct="1">
              <a:buNone/>
            </a:pP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3k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10</a:t>
            </a:r>
            <a:r>
              <a:rPr lang="en-US" sz="54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54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• 6k </a:t>
            </a:r>
            <a:r>
              <a:rPr lang="en-US" sz="5400" b="1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-13</a:t>
            </a:r>
            <a:endParaRPr lang="en-US" sz="5400" b="1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704088" lvl="2" indent="0">
              <a:buNone/>
            </a:pPr>
            <a:r>
              <a:rPr lang="en-US" sz="54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18k</a:t>
            </a:r>
            <a:r>
              <a:rPr lang="en-US" sz="5400" b="1" baseline="30000" dirty="0">
                <a:solidFill>
                  <a:srgbClr val="FF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-3</a:t>
            </a:r>
            <a:endParaRPr lang="en-US" sz="5400" b="1" dirty="0">
              <a:latin typeface="Arial" charset="0"/>
            </a:endParaRPr>
          </a:p>
        </p:txBody>
      </p:sp>
      <p:pic>
        <p:nvPicPr>
          <p:cNvPr id="5" name="Picture 2" descr="C:\Users\owner\AppData\Local\Microsoft\Windows\Temporary Internet Files\Content.IE5\4V3RKREA\MC900438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836613" cy="8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96466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/>
              <a:t>Dividing Exponents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5410200"/>
          </a:xfrm>
        </p:spPr>
        <p:txBody>
          <a:bodyPr>
            <a:normAutofit/>
          </a:bodyPr>
          <a:lstStyle/>
          <a:p>
            <a:pPr marL="109728" indent="0" eaLnBrk="1" hangingPunct="1">
              <a:buNone/>
            </a:pPr>
            <a:r>
              <a:rPr lang="en-US" sz="36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en-US" sz="3600" b="1" u="sng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6</a:t>
            </a:r>
            <a:r>
              <a:rPr lang="en-US" sz="3600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US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</a:t>
            </a:r>
            <a:endParaRPr lang="en-US" sz="3600" baseline="30000" dirty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en-US" sz="36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en-US" sz="3600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        </a:t>
            </a:r>
            <a:endParaRPr lang="en-US" sz="3600" dirty="0">
              <a:latin typeface="Arial" charset="0"/>
              <a:cs typeface="Arial" charset="0"/>
            </a:endParaRPr>
          </a:p>
          <a:p>
            <a:pPr marL="109728" indent="0">
              <a:buNone/>
            </a:pPr>
            <a:r>
              <a:rPr lang="en-US" sz="3600" dirty="0">
                <a:latin typeface="Arial" charset="0"/>
                <a:cs typeface="Arial" charset="0"/>
              </a:rPr>
              <a:t>	</a:t>
            </a:r>
            <a:r>
              <a:rPr lang="en-US" sz="3600" dirty="0" smtClean="0">
                <a:latin typeface="Arial" charset="0"/>
                <a:cs typeface="Arial" charset="0"/>
              </a:rPr>
              <a:t>   </a:t>
            </a:r>
            <a:r>
              <a:rPr lang="en-US" sz="36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= 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en-US" sz="36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1347788"/>
            <a:ext cx="38159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u="sng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• a • a • a • a • a</a:t>
            </a:r>
            <a:r>
              <a:rPr lang="en-US" sz="3600"/>
              <a:t> </a:t>
            </a:r>
          </a:p>
          <a:p>
            <a:r>
              <a:rPr 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a • a • a • a</a:t>
            </a:r>
            <a:r>
              <a:rPr lang="en-US" sz="3600"/>
              <a:t>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71800" y="2706469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r>
              <a:rPr lang="en-US" sz="36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= a</a:t>
            </a:r>
            <a:r>
              <a:rPr lang="en-US" sz="3600" b="1" baseline="30000" dirty="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– 4</a:t>
            </a:r>
            <a:endParaRPr lang="en-US" sz="3600" baseline="30000" dirty="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1910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133600" y="13716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819400" y="14478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5052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3505200" y="14478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8956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876800" y="20574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191000" y="1447800"/>
            <a:ext cx="609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Up Ribbon 13"/>
          <p:cNvSpPr/>
          <p:nvPr/>
        </p:nvSpPr>
        <p:spPr>
          <a:xfrm>
            <a:off x="304800" y="4953000"/>
            <a:ext cx="8763000" cy="1600200"/>
          </a:xfrm>
          <a:prstGeom prst="ribbon2">
            <a:avLst>
              <a:gd name="adj1" fmla="val 16667"/>
              <a:gd name="adj2" fmla="val 56184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50685"/>
              </p:ext>
            </p:extLst>
          </p:nvPr>
        </p:nvGraphicFramePr>
        <p:xfrm>
          <a:off x="3667125" y="5284787"/>
          <a:ext cx="188277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3" imgW="736600" imgH="406400" progId="Equation.3">
                  <p:embed/>
                </p:oleObj>
              </mc:Choice>
              <mc:Fallback>
                <p:oleObj name="Equation" r:id="rId3" imgW="7366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5284787"/>
                        <a:ext cx="1882775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4600" y="4876800"/>
            <a:ext cx="449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+mj-lt"/>
              </a:rPr>
              <a:t>Division of Powers Rule </a:t>
            </a:r>
            <a:endParaRPr lang="en-US" sz="3200" i="1" dirty="0"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9600" y="3581400"/>
            <a:ext cx="82296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/>
              <a:buNone/>
            </a:pPr>
            <a:r>
              <a:rPr lang="en-US" dirty="0" smtClean="0"/>
              <a:t>When dividing two bases that are the same, you </a:t>
            </a:r>
            <a:r>
              <a:rPr lang="en-US" b="1" u="sng" dirty="0" smtClean="0">
                <a:solidFill>
                  <a:srgbClr val="0070C0"/>
                </a:solidFill>
              </a:rPr>
              <a:t>subtract</a:t>
            </a:r>
            <a:r>
              <a:rPr lang="en-US" dirty="0" smtClean="0"/>
              <a:t> exponents.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9600" y="3429000"/>
            <a:ext cx="7859493" cy="120350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owner\AppData\Local\Microsoft\Windows\Temporary Internet Files\Content.IE5\YO7BKRPT\MC900434872[3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94" y="900974"/>
            <a:ext cx="1918426" cy="19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27709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8" grpId="0"/>
      <p:bldP spid="11269" grpId="0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 animBg="1"/>
      <p:bldP spid="16" grpId="0"/>
      <p:bldP spid="17" grpId="0" build="p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2898</TotalTime>
  <Words>560</Words>
  <Application>Microsoft Macintosh PowerPoint</Application>
  <PresentationFormat>On-screen Show (4:3)</PresentationFormat>
  <Paragraphs>141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Urban</vt:lpstr>
      <vt:lpstr>Equation</vt:lpstr>
      <vt:lpstr>9/10/15</vt:lpstr>
      <vt:lpstr>Vocab Scramble Warm Up</vt:lpstr>
      <vt:lpstr>Exponents</vt:lpstr>
      <vt:lpstr>Let’s practice!</vt:lpstr>
      <vt:lpstr>Power of 1</vt:lpstr>
      <vt:lpstr>Can anyone think of what the “invisible” exponent may be?</vt:lpstr>
      <vt:lpstr>Multiplying Exponents</vt:lpstr>
      <vt:lpstr>Let’s practice!</vt:lpstr>
      <vt:lpstr>Dividing Exponents</vt:lpstr>
      <vt:lpstr>Let’s Practice!</vt:lpstr>
      <vt:lpstr>Let’s practice!</vt:lpstr>
      <vt:lpstr>Ticket Out The Door</vt:lpstr>
      <vt:lpstr>Review… Any nonzero number raised to the “0” power is equal to        .</vt:lpstr>
      <vt:lpstr>Remember this problem from yesterday…?</vt:lpstr>
      <vt:lpstr>Let’s learn what to do when we have negative exponents!</vt:lpstr>
      <vt:lpstr>So… how can negative exponents become positive?</vt:lpstr>
      <vt:lpstr>Let’s practice!</vt:lpstr>
      <vt:lpstr>More Multplying</vt:lpstr>
      <vt:lpstr>Let’s practice!</vt:lpstr>
      <vt:lpstr>Let’s practice!</vt:lpstr>
      <vt:lpstr>More Multplying</vt:lpstr>
      <vt:lpstr>You try the ones on your GO…</vt:lpstr>
      <vt:lpstr>Warm Up:  Explain to your neighbor  what this picture means.</vt:lpstr>
      <vt:lpstr>Let’s practice!</vt:lpstr>
      <vt:lpstr>Ticket Out The Door: Explain to your neighbor what this cartoon means.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delaney</dc:creator>
  <cp:lastModifiedBy>Howard County Administrator</cp:lastModifiedBy>
  <cp:revision>122</cp:revision>
  <cp:lastPrinted>2015-09-10T12:03:23Z</cp:lastPrinted>
  <dcterms:created xsi:type="dcterms:W3CDTF">2014-04-15T00:24:52Z</dcterms:created>
  <dcterms:modified xsi:type="dcterms:W3CDTF">2015-09-11T09:40:17Z</dcterms:modified>
</cp:coreProperties>
</file>