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2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Microsoft_Equation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65" r:id="rId2"/>
    <p:sldId id="284" r:id="rId3"/>
    <p:sldId id="287" r:id="rId4"/>
    <p:sldId id="285" r:id="rId5"/>
    <p:sldId id="256" r:id="rId6"/>
    <p:sldId id="259" r:id="rId7"/>
    <p:sldId id="260" r:id="rId8"/>
    <p:sldId id="268" r:id="rId9"/>
    <p:sldId id="261" r:id="rId10"/>
    <p:sldId id="281" r:id="rId11"/>
    <p:sldId id="282" r:id="rId12"/>
    <p:sldId id="283" r:id="rId13"/>
    <p:sldId id="276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58" r:id="rId26"/>
    <p:sldId id="280" r:id="rId27"/>
    <p:sldId id="257" r:id="rId28"/>
    <p:sldId id="28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881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6FA806-6806-4326-9110-F20289E69216}" type="datetimeFigureOut">
              <a:rPr lang="en-US" smtClean="0"/>
              <a:t>9/2/14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A75092-6CF2-44F9-9FDA-1A1820C8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4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3E52882-6D42-47E4-B390-CEB0D5A256D3}" type="datetimeFigureOut">
              <a:rPr lang="en-US" smtClean="0"/>
              <a:t>9/2/14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5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oleObject" Target="../embeddings/Microsoft_Equation3.bin"/><Relationship Id="rId13" Type="http://schemas.openxmlformats.org/officeDocument/2006/relationships/image" Target="../media/image19.emf"/><Relationship Id="rId14" Type="http://schemas.openxmlformats.org/officeDocument/2006/relationships/oleObject" Target="../embeddings/Microsoft_Equation4.bin"/><Relationship Id="rId15" Type="http://schemas.openxmlformats.org/officeDocument/2006/relationships/image" Target="../media/image20.emf"/><Relationship Id="rId16" Type="http://schemas.openxmlformats.org/officeDocument/2006/relationships/oleObject" Target="../embeddings/Microsoft_Equation5.bin"/><Relationship Id="rId17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u.be/XZRQhkii0h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1.emf"/><Relationship Id="rId8" Type="http://schemas.openxmlformats.org/officeDocument/2006/relationships/oleObject" Target="../embeddings/Microsoft_Equation2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Warm Up: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u="sng" dirty="0" smtClean="0">
                <a:solidFill>
                  <a:srgbClr val="7030A0"/>
                </a:solidFill>
              </a:rPr>
              <a:t>Use your GO </a:t>
            </a:r>
            <a:r>
              <a:rPr lang="en-US" sz="4000" dirty="0" smtClean="0"/>
              <a:t>that you started on Friday to fill in your </a:t>
            </a:r>
            <a:r>
              <a:rPr lang="en-US" sz="4000" b="1" dirty="0" smtClean="0">
                <a:solidFill>
                  <a:srgbClr val="00B050"/>
                </a:solidFill>
              </a:rPr>
              <a:t>word scramble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202" r="11211" b="-2711"/>
          <a:stretch/>
        </p:blipFill>
        <p:spPr bwMode="auto">
          <a:xfrm>
            <a:off x="2715491" y="3733800"/>
            <a:ext cx="3643745" cy="282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0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smtClean="0"/>
              <a:t>Let’s practice!</a:t>
            </a:r>
            <a:endParaRPr lang="en-US" sz="4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/>
          <a:p>
            <a:pPr marL="109728" indent="0" eaLnBrk="1" hangingPunct="1">
              <a:buNone/>
            </a:pP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• t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7</a:t>
            </a:r>
            <a:r>
              <a:rPr lang="en-US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704088" lvl="2" indent="0">
              <a:buNone/>
            </a:pPr>
            <a:r>
              <a:rPr lang="en-US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t</a:t>
            </a:r>
            <a:r>
              <a:rPr lang="en-US" sz="54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5+7</a:t>
            </a:r>
            <a:r>
              <a:rPr lang="en-US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704088" lvl="2" indent="0">
              <a:buNone/>
            </a:pP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t</a:t>
            </a:r>
            <a:r>
              <a:rPr lang="en-US" sz="5400" b="1" baseline="30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12</a:t>
            </a:r>
          </a:p>
          <a:p>
            <a:pPr marL="109728" indent="0" eaLnBrk="1" hangingPunct="1">
              <a:buNone/>
            </a:pP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y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12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• y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</a:t>
            </a:r>
          </a:p>
          <a:p>
            <a:pPr marL="704088" lvl="2" indent="0">
              <a:buNone/>
            </a:pP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y</a:t>
            </a:r>
            <a:r>
              <a:rPr lang="en-US" sz="5400" b="1" baseline="30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793875"/>
            <a:ext cx="4495800" cy="4530725"/>
          </a:xfrm>
        </p:spPr>
        <p:txBody>
          <a:bodyPr/>
          <a:lstStyle/>
          <a:p>
            <a:pPr marL="109728" indent="0" eaLnBrk="1" hangingPunct="1">
              <a:buNone/>
            </a:pP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2r 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en-US" sz="54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• 4r 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-3</a:t>
            </a:r>
            <a:endParaRPr lang="en-US" sz="5400" b="1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704088" lvl="2" indent="0">
              <a:buNone/>
            </a:pP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8r</a:t>
            </a:r>
            <a:r>
              <a:rPr lang="en-US" sz="5400" b="1" baseline="30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</a:t>
            </a: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or</a:t>
            </a: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8r</a:t>
            </a:r>
          </a:p>
          <a:p>
            <a:pPr marL="704088" lvl="2" indent="0">
              <a:buNone/>
            </a:pPr>
            <a:endParaRPr lang="en-US" sz="5400" dirty="0">
              <a:solidFill>
                <a:srgbClr val="FF66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109728" indent="0" eaLnBrk="1" hangingPunct="1">
              <a:buNone/>
            </a:pP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3k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10</a:t>
            </a:r>
            <a:r>
              <a:rPr lang="en-US" sz="54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• 6k 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-13</a:t>
            </a:r>
            <a:endParaRPr lang="en-US" sz="5400" b="1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704088" lvl="2" indent="0">
              <a:buNone/>
            </a:pP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18k</a:t>
            </a:r>
            <a:r>
              <a:rPr lang="en-US" sz="5400" b="1" baseline="30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-3</a:t>
            </a:r>
            <a:endParaRPr lang="en-US" sz="5400" b="1" dirty="0">
              <a:latin typeface="Arial" charset="0"/>
            </a:endParaRPr>
          </a:p>
        </p:txBody>
      </p:sp>
      <p:pic>
        <p:nvPicPr>
          <p:cNvPr id="5" name="Picture 2" descr="C:\Users\owner\AppData\Local\Microsoft\Windows\Temporary Internet Files\Content.IE5\4V3RKREA\MC9004382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836613" cy="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96466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/>
              <a:t>Dividing Exponents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82000" cy="5410200"/>
          </a:xfrm>
        </p:spPr>
        <p:txBody>
          <a:bodyPr>
            <a:normAutofit/>
          </a:bodyPr>
          <a:lstStyle/>
          <a:p>
            <a:pPr marL="109728" indent="0" eaLnBrk="1" hangingPunct="1">
              <a:buNone/>
            </a:pPr>
            <a:r>
              <a:rPr lang="en-US" sz="36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en-US" sz="3600" b="1" u="sng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6</a:t>
            </a:r>
            <a:r>
              <a:rPr lang="en-US" sz="3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</a:t>
            </a:r>
            <a:endParaRPr lang="en-US" sz="3600" baseline="30000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109728" indent="0">
              <a:buNone/>
            </a:pP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en-US" sz="36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en-US" sz="36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      </a:t>
            </a:r>
            <a:endParaRPr lang="en-US" sz="3600" dirty="0">
              <a:latin typeface="Arial" charset="0"/>
              <a:cs typeface="Arial" charset="0"/>
            </a:endParaRPr>
          </a:p>
          <a:p>
            <a:pPr marL="109728" indent="0">
              <a:buNone/>
            </a:pPr>
            <a:r>
              <a:rPr lang="en-US" sz="3600" dirty="0">
                <a:latin typeface="Arial" charset="0"/>
                <a:cs typeface="Arial" charset="0"/>
              </a:rPr>
              <a:t>	</a:t>
            </a:r>
            <a:r>
              <a:rPr lang="en-US" sz="3600" dirty="0" smtClean="0">
                <a:latin typeface="Arial" charset="0"/>
                <a:cs typeface="Arial" charset="0"/>
              </a:rPr>
              <a:t>   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</a:t>
            </a: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en-US" sz="36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0" y="1347788"/>
            <a:ext cx="38159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u="sng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• a • a • a • a • a</a:t>
            </a:r>
            <a:r>
              <a:rPr lang="en-US" sz="3600"/>
              <a:t> </a:t>
            </a:r>
          </a:p>
          <a:p>
            <a:r>
              <a:rPr 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a • a • a • a</a:t>
            </a:r>
            <a:r>
              <a:rPr lang="en-US" sz="3600"/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971800" y="2706469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 a</a:t>
            </a:r>
            <a:r>
              <a:rPr lang="en-US" sz="36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 – 4</a:t>
            </a:r>
            <a:endParaRPr lang="en-US" sz="3600" baseline="30000" dirty="0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191000" y="20574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133600" y="13716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819400" y="14478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505200" y="20574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505200" y="14478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895600" y="20574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876800" y="20574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191000" y="14478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Up Ribbon 13"/>
          <p:cNvSpPr/>
          <p:nvPr/>
        </p:nvSpPr>
        <p:spPr>
          <a:xfrm>
            <a:off x="304800" y="4953000"/>
            <a:ext cx="8763000" cy="1600200"/>
          </a:xfrm>
          <a:prstGeom prst="ribbon2">
            <a:avLst>
              <a:gd name="adj1" fmla="val 16667"/>
              <a:gd name="adj2" fmla="val 56184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850685"/>
              </p:ext>
            </p:extLst>
          </p:nvPr>
        </p:nvGraphicFramePr>
        <p:xfrm>
          <a:off x="3667125" y="5284787"/>
          <a:ext cx="188277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3" imgW="736600" imgH="406400" progId="Equation.3">
                  <p:embed/>
                </p:oleObj>
              </mc:Choice>
              <mc:Fallback>
                <p:oleObj name="Equation" r:id="rId3" imgW="736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25" y="5284787"/>
                        <a:ext cx="188277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4600" y="48768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Division of Powers Rule </a:t>
            </a:r>
            <a:endParaRPr lang="en-US" sz="3200" i="1" dirty="0">
              <a:latin typeface="+mj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3581400"/>
            <a:ext cx="82296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dirty="0" smtClean="0"/>
              <a:t>When dividing two bases that are the same, you </a:t>
            </a:r>
            <a:r>
              <a:rPr lang="en-US" b="1" u="sng" dirty="0" smtClean="0">
                <a:solidFill>
                  <a:srgbClr val="0070C0"/>
                </a:solidFill>
              </a:rPr>
              <a:t>subtract</a:t>
            </a:r>
            <a:r>
              <a:rPr lang="en-US" dirty="0" smtClean="0"/>
              <a:t> exponents.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09600" y="3429000"/>
            <a:ext cx="7859493" cy="120350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owner\AppData\Local\Microsoft\Windows\Temporary Internet Files\Content.IE5\YO7BKRPT\MC900434872[3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94" y="900974"/>
            <a:ext cx="1918426" cy="19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27709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/>
      <p:bldP spid="11269" grpId="0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6" grpId="0"/>
      <p:bldP spid="17" grpId="0" build="p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smtClean="0"/>
              <a:t>Let’s Practice!</a:t>
            </a:r>
            <a:endParaRPr lang="en-US" sz="4800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3528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y</a:t>
            </a:r>
            <a:r>
              <a:rPr lang="en-US" sz="4800" b="1" u="sng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6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y</a:t>
            </a:r>
            <a:r>
              <a:rPr lang="en-US" sz="4800" b="1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0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800" b="1" baseline="30000" dirty="0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800" b="1" baseline="30000" dirty="0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</a:t>
            </a:r>
            <a:r>
              <a:rPr lang="en-US" sz="4800" b="1" u="sng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-7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</a:t>
            </a:r>
            <a:r>
              <a:rPr lang="en-US" sz="48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267200" cy="4530725"/>
          </a:xfrm>
        </p:spPr>
        <p:txBody>
          <a:bodyPr>
            <a:normAutofit/>
          </a:bodyPr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48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5</a:t>
            </a:r>
            <a:r>
              <a:rPr lang="en-US" sz="4800" b="1" u="sng" baseline="30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6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5</a:t>
            </a:r>
            <a:r>
              <a:rPr lang="en-US" sz="4800" b="1" baseline="30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-7</a:t>
            </a:r>
          </a:p>
          <a:p>
            <a:pPr marL="1295400" lvl="2" indent="-381000" eaLnBrk="1" hangingPunct="1"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 = 5</a:t>
            </a:r>
            <a:r>
              <a:rPr lang="en-US" sz="4800" b="1" baseline="30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13</a:t>
            </a:r>
            <a:endParaRPr 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371600" y="1912203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>
                <a:solidFill>
                  <a:schemeClr val="accent1"/>
                </a:solidFill>
                <a:latin typeface="+mj-lt"/>
              </a:rPr>
              <a:t>= 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y</a:t>
            </a:r>
            <a:r>
              <a:rPr lang="en-US" sz="48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2514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417B8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= 5</a:t>
            </a:r>
            <a:r>
              <a:rPr lang="en-US" sz="4800" b="1" baseline="30000" dirty="0">
                <a:solidFill>
                  <a:srgbClr val="417B8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6 </a:t>
            </a:r>
            <a:r>
              <a:rPr lang="en-US" sz="4800" b="1" baseline="30000" dirty="0">
                <a:solidFill>
                  <a:srgbClr val="417B8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rPr>
              <a:t>–</a:t>
            </a:r>
            <a:r>
              <a:rPr lang="en-US" sz="4800" b="1" baseline="30000" dirty="0">
                <a:solidFill>
                  <a:srgbClr val="417B8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(-7)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371600" y="4114800"/>
            <a:ext cx="2209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chemeClr val="hlink"/>
                </a:solidFill>
                <a:latin typeface="+mj-lt"/>
              </a:rPr>
              <a:t>= 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-11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4343400"/>
            <a:ext cx="3657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There’s something </a:t>
            </a:r>
            <a:r>
              <a:rPr lang="en-US" sz="2400" i="1" dirty="0" smtClean="0">
                <a:solidFill>
                  <a:schemeClr val="tx2"/>
                </a:solidFill>
              </a:rPr>
              <a:t>special</a:t>
            </a:r>
            <a:r>
              <a:rPr lang="en-US" sz="2400" dirty="0" smtClean="0">
                <a:solidFill>
                  <a:schemeClr val="tx2"/>
                </a:solidFill>
              </a:rPr>
              <a:t> when there is a negative in the exponent! We will go back to this problem tomorrow!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2895600" y="4876800"/>
            <a:ext cx="12192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C:\Users\owner\AppData\Local\Microsoft\Windows\Temporary Internet Files\Content.IE5\4V3RKREA\MC9004382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836613" cy="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5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  <p:bldP spid="23558" grpId="0" build="p"/>
      <p:bldP spid="23560" grpId="0"/>
      <p:bldP spid="23562" grpId="0"/>
      <p:bldP spid="2356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0491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Let’s practice!</a:t>
            </a:r>
            <a:endParaRPr lang="en-US" sz="5400" dirty="0"/>
          </a:p>
        </p:txBody>
      </p:sp>
      <p:pic>
        <p:nvPicPr>
          <p:cNvPr id="13" name="Picture 2" descr="C:\Users\owner\AppData\Local\Microsoft\Windows\Temporary Internet Files\Content.IE5\4V3RKREA\MC9004382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93" y="949168"/>
            <a:ext cx="836613" cy="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135988"/>
              </p:ext>
            </p:extLst>
          </p:nvPr>
        </p:nvGraphicFramePr>
        <p:xfrm>
          <a:off x="838200" y="4665662"/>
          <a:ext cx="1566862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Equation" r:id="rId4" imgW="393700" imgH="406400" progId="Equation.3">
                  <p:embed/>
                </p:oleObj>
              </mc:Choice>
              <mc:Fallback>
                <p:oleObj name="Equation" r:id="rId4" imgW="393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665662"/>
                        <a:ext cx="1566862" cy="135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381910"/>
              </p:ext>
            </p:extLst>
          </p:nvPr>
        </p:nvGraphicFramePr>
        <p:xfrm>
          <a:off x="914400" y="2362200"/>
          <a:ext cx="25796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Equation" r:id="rId6" imgW="647700" imgH="228600" progId="Equation.3">
                  <p:embed/>
                </p:oleObj>
              </mc:Choice>
              <mc:Fallback>
                <p:oleObj name="Equation" r:id="rId6" imgW="64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2362200"/>
                        <a:ext cx="257968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169932"/>
              </p:ext>
            </p:extLst>
          </p:nvPr>
        </p:nvGraphicFramePr>
        <p:xfrm>
          <a:off x="5715000" y="4495800"/>
          <a:ext cx="25273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8" imgW="635000" imgH="203200" progId="Equation.3">
                  <p:embed/>
                </p:oleObj>
              </mc:Choice>
              <mc:Fallback>
                <p:oleObj name="Equation" r:id="rId8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5000" y="4495800"/>
                        <a:ext cx="252730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025051"/>
              </p:ext>
            </p:extLst>
          </p:nvPr>
        </p:nvGraphicFramePr>
        <p:xfrm>
          <a:off x="5867400" y="2362200"/>
          <a:ext cx="17192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Equation" r:id="rId10" imgW="431800" imgH="203200" progId="Equation.3">
                  <p:embed/>
                </p:oleObj>
              </mc:Choice>
              <mc:Fallback>
                <p:oleObj name="Equation" r:id="rId10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67400" y="2362200"/>
                        <a:ext cx="17192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87503"/>
              </p:ext>
            </p:extLst>
          </p:nvPr>
        </p:nvGraphicFramePr>
        <p:xfrm>
          <a:off x="1066800" y="3276600"/>
          <a:ext cx="1771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12" imgW="444500" imgH="228600" progId="Equation.3">
                  <p:embed/>
                </p:oleObj>
              </mc:Choice>
              <mc:Fallback>
                <p:oleObj name="Equation" r:id="rId12" imgW="444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66800" y="3276600"/>
                        <a:ext cx="17716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18457"/>
              </p:ext>
            </p:extLst>
          </p:nvPr>
        </p:nvGraphicFramePr>
        <p:xfrm>
          <a:off x="2438400" y="4665662"/>
          <a:ext cx="1414462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Equation" r:id="rId14" imgW="355600" imgH="406400" progId="Equation.3">
                  <p:embed/>
                </p:oleObj>
              </mc:Choice>
              <mc:Fallback>
                <p:oleObj name="Equation" r:id="rId14" imgW="355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38400" y="4665662"/>
                        <a:ext cx="1414462" cy="135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57045"/>
              </p:ext>
            </p:extLst>
          </p:nvPr>
        </p:nvGraphicFramePr>
        <p:xfrm>
          <a:off x="6153150" y="5334000"/>
          <a:ext cx="16192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Equation" r:id="rId16" imgW="406400" imgH="203200" progId="Equation.3">
                  <p:embed/>
                </p:oleObj>
              </mc:Choice>
              <mc:Fallback>
                <p:oleObj name="Equation" r:id="rId16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53150" y="5334000"/>
                        <a:ext cx="16192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34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Ticket Out The Door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b="1" dirty="0" smtClean="0"/>
              <a:t>Finish each sentence: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7309" y="2743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When </a:t>
            </a:r>
            <a:r>
              <a:rPr lang="en-US" sz="3600" dirty="0" smtClean="0">
                <a:solidFill>
                  <a:srgbClr val="FF6600"/>
                </a:solidFill>
              </a:rPr>
              <a:t>multiplying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two bases that are the same, you….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5747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When </a:t>
            </a:r>
            <a:r>
              <a:rPr lang="en-US" sz="3600" dirty="0" smtClean="0">
                <a:solidFill>
                  <a:srgbClr val="FF6600"/>
                </a:solidFill>
              </a:rPr>
              <a:t>dividing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two bases that are the same, you….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0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9-3-14 </a:t>
            </a:r>
            <a:br>
              <a:rPr lang="en-US" sz="6000" dirty="0" smtClean="0"/>
            </a:br>
            <a:r>
              <a:rPr lang="en-US" sz="6000" dirty="0" smtClean="0"/>
              <a:t>Simplify:</a:t>
            </a:r>
            <a:endParaRPr lang="en-US" sz="600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228600" y="2669667"/>
            <a:ext cx="8229600" cy="11064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6000" i="1" dirty="0" smtClean="0"/>
              <a:t>k</a:t>
            </a:r>
            <a:r>
              <a:rPr lang="en-US" sz="6000" i="1" baseline="30000" dirty="0" smtClean="0"/>
              <a:t>-7</a:t>
            </a:r>
            <a:r>
              <a:rPr lang="en-US" sz="6000" i="1" dirty="0" smtClean="0"/>
              <a:t> • k</a:t>
            </a:r>
            <a:r>
              <a:rPr lang="en-US" sz="6000" i="1" baseline="30000" dirty="0" smtClean="0"/>
              <a:t>3</a:t>
            </a:r>
            <a:endParaRPr lang="en-US" sz="6000" i="1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2448791" y="2483358"/>
            <a:ext cx="3657600" cy="147904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501902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multiplying two bases that are the same, you….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665" y="548068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dividing two bases that are the same, you….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8536" y="4495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Tell your neighbor:</a:t>
            </a:r>
            <a:endParaRPr lang="en-US" sz="2800" b="1" dirty="0"/>
          </a:p>
        </p:txBody>
      </p:sp>
      <p:sp>
        <p:nvSpPr>
          <p:cNvPr id="3" name="Explosion 1 2"/>
          <p:cNvSpPr/>
          <p:nvPr/>
        </p:nvSpPr>
        <p:spPr>
          <a:xfrm>
            <a:off x="6858000" y="1981201"/>
            <a:ext cx="2252668" cy="220980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HW CHECK TODAY!</a:t>
            </a:r>
            <a:endParaRPr lang="en-US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6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Any nonzero number raised to the “0” power is equal to        .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1600200"/>
            <a:ext cx="1300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0070C0"/>
                </a:solidFill>
              </a:rPr>
              <a:t>one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2438400"/>
            <a:ext cx="5257800" cy="335280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sz="7700" dirty="0" smtClean="0"/>
              <a:t>13</a:t>
            </a:r>
            <a:r>
              <a:rPr lang="en-US" sz="7700" baseline="30000" dirty="0" smtClean="0"/>
              <a:t>0</a:t>
            </a:r>
            <a:r>
              <a:rPr lang="en-US" sz="7700" dirty="0" smtClean="0"/>
              <a:t> =</a:t>
            </a:r>
          </a:p>
          <a:p>
            <a:pPr marL="109728" indent="0">
              <a:buNone/>
            </a:pPr>
            <a:endParaRPr lang="en-US" sz="7700" dirty="0"/>
          </a:p>
          <a:p>
            <a:pPr marL="109728" indent="0">
              <a:buNone/>
            </a:pPr>
            <a:r>
              <a:rPr lang="en-US" sz="7700" dirty="0" smtClean="0"/>
              <a:t>1,245,607,123</a:t>
            </a:r>
            <a:r>
              <a:rPr lang="en-US" sz="7700" baseline="30000" dirty="0" smtClean="0"/>
              <a:t>0 </a:t>
            </a:r>
            <a:r>
              <a:rPr lang="en-US" sz="7700" dirty="0" smtClean="0"/>
              <a:t>=</a:t>
            </a:r>
            <a:endParaRPr lang="en-US" sz="7700" baseline="30000" dirty="0" smtClean="0"/>
          </a:p>
          <a:p>
            <a:pPr marL="109728" indent="0">
              <a:buNone/>
            </a:pPr>
            <a:endParaRPr lang="en-US" sz="7700" dirty="0" smtClean="0"/>
          </a:p>
          <a:p>
            <a:pPr marL="109728" indent="0">
              <a:buNone/>
            </a:pPr>
            <a:r>
              <a:rPr lang="en-US" sz="7700" dirty="0" smtClean="0"/>
              <a:t>2,347</a:t>
            </a:r>
            <a:r>
              <a:rPr lang="en-US" sz="7700" baseline="30000" dirty="0" smtClean="0"/>
              <a:t>1 </a:t>
            </a:r>
            <a:r>
              <a:rPr lang="en-US" sz="7700" dirty="0" smtClean="0"/>
              <a:t>=</a:t>
            </a:r>
            <a:endParaRPr lang="en-US" sz="7700" baseline="300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2325624"/>
            <a:ext cx="1295400" cy="646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3544824"/>
            <a:ext cx="1295400" cy="646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4800" dirty="0" smtClean="0">
                <a:solidFill>
                  <a:srgbClr val="1F5F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4800" dirty="0">
              <a:solidFill>
                <a:srgbClr val="1F5F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71800" y="4840224"/>
            <a:ext cx="2438400" cy="646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4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2,347</a:t>
            </a:r>
            <a:endParaRPr lang="en-US" sz="48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4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Remember this problem from yesterday…?</a:t>
            </a:r>
            <a:endParaRPr lang="en-US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b="9894"/>
          <a:stretch/>
        </p:blipFill>
        <p:spPr bwMode="auto">
          <a:xfrm>
            <a:off x="1904999" y="2362200"/>
            <a:ext cx="5418593" cy="41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029200" y="3363191"/>
            <a:ext cx="2743200" cy="34290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Let’s learn what to do when we have negative exponents!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914400" y="2133600"/>
                <a:ext cx="1676400" cy="4419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  <a:defRPr/>
                </a:pP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  <a:r>
                  <a:rPr lang="en-US" sz="4400" baseline="30000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  <a:r>
                  <a:rPr lang="en-US" sz="4400" baseline="300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</a:t>
                </a: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=</a:t>
                </a:r>
                <a:endParaRPr lang="en-US" sz="4400" baseline="30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  <a:r>
                  <a:rPr lang="en-US" sz="4400" baseline="30000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2</a:t>
                </a:r>
                <a:r>
                  <a:rPr lang="en-US" sz="4400" baseline="300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</a:t>
                </a: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=</a:t>
                </a:r>
                <a:endParaRPr lang="en-US" sz="4400" baseline="30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  <a:r>
                  <a:rPr lang="en-US" sz="4400" baseline="300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1   </a:t>
                </a: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=</a:t>
                </a:r>
                <a:endParaRPr lang="en-US" sz="4400" baseline="30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  <a:r>
                  <a:rPr lang="en-US" sz="4400" baseline="300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 </a:t>
                </a: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=</a:t>
                </a:r>
                <a:endParaRPr lang="en-US" sz="4400" baseline="30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440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=</a:t>
                </a:r>
                <a:endParaRPr lang="en-US" sz="44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440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  <a:cs typeface="Arial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=</a:t>
                </a: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33600"/>
                <a:ext cx="1676400" cy="4419600"/>
              </a:xfrm>
              <a:prstGeom prst="rect">
                <a:avLst/>
              </a:prstGeom>
              <a:blipFill rotWithShape="1">
                <a:blip r:embed="rId2"/>
                <a:stretch>
                  <a:fillRect l="-8727" t="-2897" r="-8000" b="-5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431473" y="2191388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27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1473" y="2819400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1473" y="3505200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4343400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4155" y="5029200"/>
            <a:ext cx="855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1/3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8009" y="5715000"/>
            <a:ext cx="924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1/9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3162300" y="2418619"/>
            <a:ext cx="381000" cy="723946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3155373" y="3142564"/>
            <a:ext cx="381000" cy="722853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3158836" y="3886200"/>
            <a:ext cx="381000" cy="838200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3162300" y="4704085"/>
            <a:ext cx="381000" cy="696725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AutoShape 6"/>
          <p:cNvSpPr>
            <a:spLocks/>
          </p:cNvSpPr>
          <p:nvPr/>
        </p:nvSpPr>
        <p:spPr bwMode="auto">
          <a:xfrm>
            <a:off x="3155373" y="5400810"/>
            <a:ext cx="381000" cy="695190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543300" y="2418619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6600"/>
                </a:solidFill>
                <a:cs typeface="Arial" charset="0"/>
              </a:rPr>
              <a:t>÷ 3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536373" y="3114893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6600"/>
                </a:solidFill>
                <a:cs typeface="Arial" charset="0"/>
              </a:rPr>
              <a:t>÷ 3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536373" y="3954462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6600"/>
                </a:solidFill>
                <a:cs typeface="Arial" charset="0"/>
              </a:rPr>
              <a:t>÷ 3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536373" y="466656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6600"/>
                </a:solidFill>
                <a:cs typeface="Arial" charset="0"/>
              </a:rPr>
              <a:t>÷ 3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536373" y="541466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6600"/>
                </a:solidFill>
                <a:cs typeface="Arial" charset="0"/>
              </a:rPr>
              <a:t>÷ 3</a:t>
            </a:r>
          </a:p>
        </p:txBody>
      </p:sp>
      <p:sp>
        <p:nvSpPr>
          <p:cNvPr id="21" name="Text Box 15"/>
          <p:cNvSpPr txBox="1">
            <a:spLocks noGrp="1" noChangeArrowheads="1"/>
          </p:cNvSpPr>
          <p:nvPr>
            <p:ph idx="1"/>
          </p:nvPr>
        </p:nvSpPr>
        <p:spPr bwMode="auto">
          <a:xfrm>
            <a:off x="5791200" y="2874258"/>
            <a:ext cx="2895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10199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Proves why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en-US" sz="4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4000" baseline="30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n </a:t>
            </a:r>
            <a:r>
              <a:rPr lang="en-US" sz="400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en-US" sz="4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4000" baseline="30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4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1</a:t>
            </a:r>
            <a:r>
              <a:rPr lang="en-US" dirty="0">
                <a:solidFill>
                  <a:srgbClr val="FF66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5029200"/>
            <a:ext cx="13716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4400" baseline="30000" dirty="0" smtClean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4400" dirty="0" smtClean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</a:p>
          <a:p>
            <a:r>
              <a:rPr lang="en-US" sz="4400" dirty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4400" baseline="30000" dirty="0" smtClean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4400" dirty="0" smtClean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endParaRPr lang="en-US" sz="4400" dirty="0">
              <a:solidFill>
                <a:srgbClr val="881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2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So… how can negative exponents become positive?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9812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dirty="0" smtClean="0"/>
              <a:t>Find the </a:t>
            </a:r>
            <a:r>
              <a:rPr lang="en-US" sz="3200" b="1" dirty="0" smtClean="0">
                <a:solidFill>
                  <a:srgbClr val="00B050"/>
                </a:solidFill>
              </a:rPr>
              <a:t>reciprocal</a:t>
            </a:r>
            <a:r>
              <a:rPr lang="en-US" sz="3200" dirty="0"/>
              <a:t> </a:t>
            </a:r>
            <a:r>
              <a:rPr lang="en-US" sz="3200" dirty="0" smtClean="0"/>
              <a:t>(flip the ratio) and then the exponent becomes positive!</a:t>
            </a:r>
            <a:endParaRPr lang="en-US" sz="3200" dirty="0"/>
          </a:p>
        </p:txBody>
      </p:sp>
      <p:pic>
        <p:nvPicPr>
          <p:cNvPr id="7170" name="Picture 2" descr="C:\Users\owner\AppData\Local\Microsoft\Windows\Temporary Internet Files\Content.IE5\YO7BKRPT\MC900434872[4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49" y="3581400"/>
            <a:ext cx="1253551" cy="12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Ribbon 7"/>
          <p:cNvSpPr/>
          <p:nvPr/>
        </p:nvSpPr>
        <p:spPr>
          <a:xfrm>
            <a:off x="304800" y="4800600"/>
            <a:ext cx="8763000" cy="1600200"/>
          </a:xfrm>
          <a:prstGeom prst="ribbon2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06575" y="3581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Ex. 3</a:t>
            </a:r>
            <a:r>
              <a:rPr lang="en-US" sz="4000" baseline="30000" dirty="0" smtClean="0">
                <a:latin typeface="+mj-lt"/>
              </a:rPr>
              <a:t>-4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33918"/>
              </p:ext>
            </p:extLst>
          </p:nvPr>
        </p:nvGraphicFramePr>
        <p:xfrm>
          <a:off x="3559175" y="3429000"/>
          <a:ext cx="977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4" imgW="355600" imgH="406400" progId="Equation.3">
                  <p:embed/>
                </p:oleObj>
              </mc:Choice>
              <mc:Fallback>
                <p:oleObj name="Equation" r:id="rId4" imgW="355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9175" y="3429000"/>
                        <a:ext cx="9779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889602"/>
              </p:ext>
            </p:extLst>
          </p:nvPr>
        </p:nvGraphicFramePr>
        <p:xfrm>
          <a:off x="4678363" y="3446463"/>
          <a:ext cx="8731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6" imgW="317500" imgH="393700" progId="Equation.3">
                  <p:embed/>
                </p:oleObj>
              </mc:Choice>
              <mc:Fallback>
                <p:oleObj name="Equation" r:id="rId6" imgW="317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8363" y="3446463"/>
                        <a:ext cx="8731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673889"/>
              </p:ext>
            </p:extLst>
          </p:nvPr>
        </p:nvGraphicFramePr>
        <p:xfrm>
          <a:off x="5745163" y="3446463"/>
          <a:ext cx="884237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8" imgW="317500" imgH="393700" progId="Equation.3">
                  <p:embed/>
                </p:oleObj>
              </mc:Choice>
              <mc:Fallback>
                <p:oleObj name="Equation" r:id="rId8" imgW="317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45163" y="3446463"/>
                        <a:ext cx="884237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035324"/>
              </p:ext>
            </p:extLst>
          </p:nvPr>
        </p:nvGraphicFramePr>
        <p:xfrm>
          <a:off x="3844926" y="5089525"/>
          <a:ext cx="1525946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10" imgW="596900" imgH="393700" progId="Equation.3">
                  <p:embed/>
                </p:oleObj>
              </mc:Choice>
              <mc:Fallback>
                <p:oleObj name="Equation" r:id="rId10" imgW="59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44926" y="5089525"/>
                        <a:ext cx="1525946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4600" y="47244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Negative Power Rule 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2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9/2/14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dirty="0" smtClean="0"/>
              <a:t>After you write down the HW for the week in your agenda, </a:t>
            </a:r>
            <a:r>
              <a:rPr lang="en-US" sz="4000" dirty="0" smtClean="0"/>
              <a:t>try </a:t>
            </a:r>
            <a:r>
              <a:rPr lang="en-US" sz="4000" dirty="0" smtClean="0"/>
              <a:t>to </a:t>
            </a:r>
            <a:r>
              <a:rPr lang="en-US" sz="4000" dirty="0" smtClean="0"/>
              <a:t>fill in </a:t>
            </a:r>
            <a:r>
              <a:rPr lang="en-US" sz="4000" dirty="0" smtClean="0"/>
              <a:t>the </a:t>
            </a:r>
            <a:r>
              <a:rPr lang="en-US" sz="4000" b="1" dirty="0" smtClean="0">
                <a:solidFill>
                  <a:srgbClr val="00B050"/>
                </a:solidFill>
              </a:rPr>
              <a:t>word </a:t>
            </a:r>
            <a:r>
              <a:rPr lang="en-US" sz="4000" b="1" dirty="0" smtClean="0">
                <a:solidFill>
                  <a:srgbClr val="00B050"/>
                </a:solidFill>
              </a:rPr>
              <a:t>scramble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202" r="11211" b="-2711"/>
          <a:stretch/>
        </p:blipFill>
        <p:spPr bwMode="auto">
          <a:xfrm>
            <a:off x="2514600" y="3483718"/>
            <a:ext cx="4149436" cy="322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80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Let’s practice!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14526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Simplify: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971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5 </a:t>
            </a:r>
            <a:r>
              <a:rPr lang="en-US" sz="4000" i="1" baseline="30000" dirty="0" smtClean="0"/>
              <a:t>-</a:t>
            </a:r>
            <a:r>
              <a:rPr lang="en-US" sz="4000" i="1" baseline="30000" dirty="0"/>
              <a:t>3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2971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c </a:t>
            </a:r>
            <a:r>
              <a:rPr lang="en-US" sz="4000" i="1" baseline="30000" dirty="0" smtClean="0"/>
              <a:t>-11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2971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k </a:t>
            </a:r>
            <a:r>
              <a:rPr lang="en-US" sz="4000" i="1" baseline="30000" dirty="0" smtClean="0"/>
              <a:t>-</a:t>
            </a:r>
            <a:r>
              <a:rPr lang="en-US" sz="4000" i="1" baseline="30000" dirty="0"/>
              <a:t>7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5588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One last rule!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171297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 smtClean="0"/>
              <a:t>When we raise a power to another power…</a:t>
            </a:r>
          </a:p>
          <a:p>
            <a:pPr marL="109728" indent="0">
              <a:buNone/>
            </a:pPr>
            <a:r>
              <a:rPr lang="en-US" sz="3200" dirty="0" smtClean="0"/>
              <a:t>		    like </a:t>
            </a:r>
            <a:r>
              <a:rPr lang="en-US" sz="3200" i="1" dirty="0" smtClean="0"/>
              <a:t>(x</a:t>
            </a:r>
            <a:r>
              <a:rPr lang="en-US" sz="3200" i="1" baseline="30000" dirty="0" smtClean="0"/>
              <a:t>3</a:t>
            </a:r>
            <a:r>
              <a:rPr lang="en-US" sz="3200" i="1" dirty="0" smtClean="0"/>
              <a:t>)</a:t>
            </a:r>
            <a:r>
              <a:rPr lang="en-US" sz="3200" i="1" baseline="30000" dirty="0" smtClean="0"/>
              <a:t>2</a:t>
            </a:r>
          </a:p>
          <a:p>
            <a:pPr marL="109728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… we </a:t>
            </a:r>
            <a:r>
              <a:rPr lang="en-US" sz="3200" dirty="0" smtClean="0">
                <a:solidFill>
                  <a:srgbClr val="00B0F0"/>
                </a:solidFill>
              </a:rPr>
              <a:t>multiply</a:t>
            </a:r>
            <a:r>
              <a:rPr lang="en-US" sz="3200" dirty="0" smtClean="0"/>
              <a:t> the exponents!</a:t>
            </a:r>
          </a:p>
          <a:p>
            <a:pPr marL="109728" indent="0">
              <a:buNone/>
            </a:pPr>
            <a:r>
              <a:rPr lang="en-US" sz="3200" dirty="0" smtClean="0"/>
              <a:t>			</a:t>
            </a:r>
          </a:p>
          <a:p>
            <a:pPr marL="109728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</a:t>
            </a:r>
            <a:endParaRPr lang="en-US" sz="3200" dirty="0"/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4400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 smtClean="0"/>
              <a:t>		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679686"/>
            <a:ext cx="139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(x</a:t>
            </a:r>
            <a:r>
              <a:rPr lang="en-US" sz="4000" i="1" baseline="30000" dirty="0" smtClean="0"/>
              <a:t>3</a:t>
            </a:r>
            <a:r>
              <a:rPr lang="en-US" sz="4000" i="1" dirty="0" smtClean="0"/>
              <a:t>)</a:t>
            </a:r>
            <a:r>
              <a:rPr lang="en-US" sz="4000" i="1" baseline="30000" dirty="0" smtClean="0"/>
              <a:t>2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367968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= x</a:t>
            </a:r>
            <a:r>
              <a:rPr lang="en-US" sz="4000" i="1" baseline="30000" dirty="0" smtClean="0"/>
              <a:t>3</a:t>
            </a:r>
            <a:r>
              <a:rPr lang="en-US" sz="4000" i="1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4000" i="1" baseline="30000" dirty="0" smtClean="0"/>
              <a:t>2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657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= x</a:t>
            </a:r>
            <a:r>
              <a:rPr lang="en-US" sz="4000" i="1" baseline="30000" dirty="0" smtClean="0"/>
              <a:t>6</a:t>
            </a:r>
            <a:endParaRPr lang="en-US" sz="4000" i="1" dirty="0"/>
          </a:p>
        </p:txBody>
      </p:sp>
      <p:sp>
        <p:nvSpPr>
          <p:cNvPr id="9" name="Up Ribbon 8"/>
          <p:cNvSpPr/>
          <p:nvPr/>
        </p:nvSpPr>
        <p:spPr>
          <a:xfrm>
            <a:off x="304800" y="4800600"/>
            <a:ext cx="8763000" cy="1600200"/>
          </a:xfrm>
          <a:prstGeom prst="ribbon2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19084"/>
              </p:ext>
            </p:extLst>
          </p:nvPr>
        </p:nvGraphicFramePr>
        <p:xfrm>
          <a:off x="3698875" y="5376863"/>
          <a:ext cx="18176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711200" imgH="228600" progId="Equation.3">
                  <p:embed/>
                </p:oleObj>
              </mc:Choice>
              <mc:Fallback>
                <p:oleObj name="Equation" r:id="rId3" imgW="71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8875" y="5376863"/>
                        <a:ext cx="181768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4600" y="48006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Power to a Power Rule 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762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Let’s practice!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(c</a:t>
            </a:r>
            <a:r>
              <a:rPr lang="en-US" sz="4000" i="1" baseline="30000" dirty="0" smtClean="0"/>
              <a:t>4</a:t>
            </a:r>
            <a:r>
              <a:rPr lang="en-US" sz="4000" i="1" dirty="0" smtClean="0"/>
              <a:t>)</a:t>
            </a:r>
            <a:r>
              <a:rPr lang="en-US" sz="4000" i="1" baseline="30000" dirty="0" smtClean="0"/>
              <a:t> 3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(t</a:t>
            </a:r>
            <a:r>
              <a:rPr lang="en-US" sz="4000" i="1" baseline="30000" dirty="0" smtClean="0"/>
              <a:t>7</a:t>
            </a:r>
            <a:r>
              <a:rPr lang="en-US" sz="4000" i="1" dirty="0" smtClean="0"/>
              <a:t>)</a:t>
            </a:r>
            <a:r>
              <a:rPr lang="en-US" sz="4000" i="1" baseline="30000" dirty="0" smtClean="0"/>
              <a:t> </a:t>
            </a:r>
            <a:r>
              <a:rPr lang="en-US" sz="4000" i="1" baseline="30000" dirty="0"/>
              <a:t>5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(4</a:t>
            </a:r>
            <a:r>
              <a:rPr lang="en-US" sz="4000" i="1" baseline="30000" dirty="0" smtClean="0"/>
              <a:t>-2</a:t>
            </a:r>
            <a:r>
              <a:rPr lang="en-US" sz="4000" i="1" dirty="0" smtClean="0"/>
              <a:t>)</a:t>
            </a:r>
            <a:r>
              <a:rPr lang="en-US" sz="4000" i="1" baseline="30000" dirty="0" smtClean="0"/>
              <a:t> 2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7250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0491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Let’s practice!</a:t>
            </a:r>
            <a:endParaRPr lang="en-US" sz="5400" dirty="0"/>
          </a:p>
        </p:txBody>
      </p:sp>
      <p:pic>
        <p:nvPicPr>
          <p:cNvPr id="13" name="Picture 2" descr="C:\Users\owner\AppData\Local\Microsoft\Windows\Temporary Internet Files\Content.IE5\4V3RKREA\MC9004382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93" y="949168"/>
            <a:ext cx="836613" cy="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562877"/>
              </p:ext>
            </p:extLst>
          </p:nvPr>
        </p:nvGraphicFramePr>
        <p:xfrm>
          <a:off x="1143000" y="2133600"/>
          <a:ext cx="1890713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4" imgW="355600" imgH="228600" progId="Equation.3">
                  <p:embed/>
                </p:oleObj>
              </mc:Choice>
              <mc:Fallback>
                <p:oleObj name="Equation" r:id="rId4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133600"/>
                        <a:ext cx="1890713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280409"/>
              </p:ext>
            </p:extLst>
          </p:nvPr>
        </p:nvGraphicFramePr>
        <p:xfrm>
          <a:off x="990600" y="3886200"/>
          <a:ext cx="1787525" cy="154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6" imgW="393700" imgH="406400" progId="Equation.3">
                  <p:embed/>
                </p:oleObj>
              </mc:Choice>
              <mc:Fallback>
                <p:oleObj name="Equation" r:id="rId6" imgW="393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3886200"/>
                        <a:ext cx="1787525" cy="1544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31860"/>
              </p:ext>
            </p:extLst>
          </p:nvPr>
        </p:nvGraphicFramePr>
        <p:xfrm>
          <a:off x="5410200" y="2175804"/>
          <a:ext cx="1365250" cy="148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8" imgW="342900" imgH="444500" progId="Equation.3">
                  <p:embed/>
                </p:oleObj>
              </mc:Choice>
              <mc:Fallback>
                <p:oleObj name="Equation" r:id="rId8" imgW="342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0200" y="2175804"/>
                        <a:ext cx="1365250" cy="1481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061416"/>
              </p:ext>
            </p:extLst>
          </p:nvPr>
        </p:nvGraphicFramePr>
        <p:xfrm>
          <a:off x="5248275" y="4398963"/>
          <a:ext cx="17557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10" imgW="330200" imgH="203200" progId="Equation.3">
                  <p:embed/>
                </p:oleObj>
              </mc:Choice>
              <mc:Fallback>
                <p:oleObj name="Equation" r:id="rId10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48275" y="4398963"/>
                        <a:ext cx="17557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62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Ticket Out The Door: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31317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Simplify this expression: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97736"/>
              </p:ext>
            </p:extLst>
          </p:nvPr>
        </p:nvGraphicFramePr>
        <p:xfrm>
          <a:off x="4100284" y="3048000"/>
          <a:ext cx="1147991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3" imgW="215900" imgH="393700" progId="Equation.3">
                  <p:embed/>
                </p:oleObj>
              </mc:Choice>
              <mc:Fallback>
                <p:oleObj name="Equation" r:id="rId3" imgW="21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0284" y="3048000"/>
                        <a:ext cx="1147991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5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06984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Warm Up: </a:t>
            </a:r>
            <a:br>
              <a:rPr lang="en-US" sz="3600" dirty="0" smtClean="0"/>
            </a:br>
            <a:r>
              <a:rPr lang="en-US" sz="3600" dirty="0" smtClean="0"/>
              <a:t>Explain to your neighbor </a:t>
            </a:r>
            <a:br>
              <a:rPr lang="en-US" sz="3600" dirty="0" smtClean="0"/>
            </a:br>
            <a:r>
              <a:rPr lang="en-US" sz="3600" dirty="0" smtClean="0"/>
              <a:t>what this picture means.</a:t>
            </a:r>
            <a:endParaRPr lang="en-US" sz="3600" dirty="0"/>
          </a:p>
        </p:txBody>
      </p:sp>
      <p:pic>
        <p:nvPicPr>
          <p:cNvPr id="2052" name="Picture 4" descr="Exponents; we just talked about exponents to the zero power this week....perfec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3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0491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Let’s practice!</a:t>
            </a:r>
            <a:endParaRPr lang="en-US" sz="5400" dirty="0"/>
          </a:p>
        </p:txBody>
      </p:sp>
      <p:pic>
        <p:nvPicPr>
          <p:cNvPr id="13" name="Picture 2" descr="C:\Users\owner\AppData\Local\Microsoft\Windows\Temporary Internet Files\Content.IE5\4V3RKREA\MC9004382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93" y="949168"/>
            <a:ext cx="836613" cy="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224594"/>
              </p:ext>
            </p:extLst>
          </p:nvPr>
        </p:nvGraphicFramePr>
        <p:xfrm>
          <a:off x="2057400" y="4191000"/>
          <a:ext cx="1527175" cy="157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Equation" r:id="rId4" imgW="330200" imgH="406400" progId="Equation.3">
                  <p:embed/>
                </p:oleObj>
              </mc:Choice>
              <mc:Fallback>
                <p:oleObj name="Equation" r:id="rId4" imgW="330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191000"/>
                        <a:ext cx="1527175" cy="1574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764517"/>
              </p:ext>
            </p:extLst>
          </p:nvPr>
        </p:nvGraphicFramePr>
        <p:xfrm>
          <a:off x="3886200" y="2133600"/>
          <a:ext cx="1290638" cy="128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Equation" r:id="rId6" imgW="342900" imgH="406400" progId="Equation.3">
                  <p:embed/>
                </p:oleObj>
              </mc:Choice>
              <mc:Fallback>
                <p:oleObj name="Equation" r:id="rId6" imgW="342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2133600"/>
                        <a:ext cx="1290638" cy="1280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280098"/>
              </p:ext>
            </p:extLst>
          </p:nvPr>
        </p:nvGraphicFramePr>
        <p:xfrm>
          <a:off x="6400800" y="2362200"/>
          <a:ext cx="15525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Equation" r:id="rId8" imgW="292100" imgH="228600" progId="Equation.3">
                  <p:embed/>
                </p:oleObj>
              </mc:Choice>
              <mc:Fallback>
                <p:oleObj name="Equation" r:id="rId8" imgW="29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00800" y="2362200"/>
                        <a:ext cx="1552575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65110"/>
              </p:ext>
            </p:extLst>
          </p:nvPr>
        </p:nvGraphicFramePr>
        <p:xfrm>
          <a:off x="5334000" y="4191000"/>
          <a:ext cx="1351679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10" imgW="330200" imgH="444500" progId="Equation.3">
                  <p:embed/>
                </p:oleObj>
              </mc:Choice>
              <mc:Fallback>
                <p:oleObj name="Equation" r:id="rId10" imgW="330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4000" y="4191000"/>
                        <a:ext cx="1351679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58673"/>
              </p:ext>
            </p:extLst>
          </p:nvPr>
        </p:nvGraphicFramePr>
        <p:xfrm>
          <a:off x="838200" y="2209800"/>
          <a:ext cx="2093912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12" imgW="393700" imgH="228600" progId="Equation.3">
                  <p:embed/>
                </p:oleObj>
              </mc:Choice>
              <mc:Fallback>
                <p:oleObj name="Equation" r:id="rId12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200" y="2209800"/>
                        <a:ext cx="2093912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29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070987"/>
            <a:ext cx="8229600" cy="160324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Ticket Out The Door: Explain to your neighbor what this cartoon means.</a:t>
            </a:r>
            <a:endParaRPr lang="en-US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4614" r="3336" b="4465"/>
          <a:stretch/>
        </p:blipFill>
        <p:spPr bwMode="auto">
          <a:xfrm>
            <a:off x="1599100" y="148429"/>
            <a:ext cx="5721016" cy="495697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81000" y="4800600"/>
            <a:ext cx="13716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162800" y="4800600"/>
            <a:ext cx="13716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46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Anticipation Guide: Exponents</a:t>
            </a:r>
          </a:p>
        </p:txBody>
      </p:sp>
      <p:graphicFrame>
        <p:nvGraphicFramePr>
          <p:cNvPr id="1662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18451"/>
              </p:ext>
            </p:extLst>
          </p:nvPr>
        </p:nvGraphicFramePr>
        <p:xfrm>
          <a:off x="1828800" y="1371600"/>
          <a:ext cx="5334000" cy="5029204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x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x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2x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)(2x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4x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³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³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(xy)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³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23" name="Object 39"/>
          <p:cNvGraphicFramePr>
            <a:graphicFrameLocks noChangeAspect="1"/>
          </p:cNvGraphicFramePr>
          <p:nvPr/>
        </p:nvGraphicFramePr>
        <p:xfrm>
          <a:off x="4114800" y="2590800"/>
          <a:ext cx="9144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3" imgW="533169" imgH="418918" progId="Equation.3">
                  <p:embed/>
                </p:oleObj>
              </mc:Choice>
              <mc:Fallback>
                <p:oleObj name="Equation" r:id="rId3" imgW="53316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90800"/>
                        <a:ext cx="9144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39000" y="12954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7315200" y="5241925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7315200" y="39624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7315200" y="4632325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15200" y="1905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315200" y="2667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315200" y="32766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315200" y="5851525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alibri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3710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11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Vocab Scramble Warm 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64" y="1447800"/>
            <a:ext cx="7826536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33400" y="23622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7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Anticipation Guide: Exponents</a:t>
            </a:r>
          </a:p>
        </p:txBody>
      </p:sp>
      <p:graphicFrame>
        <p:nvGraphicFramePr>
          <p:cNvPr id="1662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61235"/>
              </p:ext>
            </p:extLst>
          </p:nvPr>
        </p:nvGraphicFramePr>
        <p:xfrm>
          <a:off x="1828800" y="1371600"/>
          <a:ext cx="5334000" cy="5029204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x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x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2x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)(2x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4x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²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x+y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y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³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23" name="Object 39"/>
          <p:cNvGraphicFramePr>
            <a:graphicFrameLocks noChangeAspect="1"/>
          </p:cNvGraphicFramePr>
          <p:nvPr/>
        </p:nvGraphicFramePr>
        <p:xfrm>
          <a:off x="4114800" y="2590800"/>
          <a:ext cx="9144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533169" imgH="418918" progId="Equation.3">
                  <p:embed/>
                </p:oleObj>
              </mc:Choice>
              <mc:Fallback>
                <p:oleObj name="Equation" r:id="rId3" imgW="53316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90800"/>
                        <a:ext cx="9144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" y="13716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990600" y="5318125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990600" y="40386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990600" y="4708525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90600" y="1981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990600" y="2743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990600" y="3352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990600" y="5927725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1447800" y="4191000"/>
            <a:ext cx="2286000" cy="2438400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Write your TOTAL number CORRECT under the column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3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Exponents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EQ:  How are expressions with exponents simplified?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Khan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0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Let’s practice!</a:t>
            </a:r>
            <a:endParaRPr lang="en-US" sz="6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57400" y="2133600"/>
            <a:ext cx="6172200" cy="798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5400" dirty="0" smtClean="0">
                <a:latin typeface="+mj-lt"/>
              </a:rPr>
              <a:t>= 2 • 2 • 2 • 2 • 2</a:t>
            </a:r>
            <a:endParaRPr lang="en-US" sz="5400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67000" y="3429000"/>
            <a:ext cx="6172200" cy="798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5400" dirty="0" smtClean="0">
                <a:latin typeface="+mj-lt"/>
              </a:rPr>
              <a:t>= (-3) • (-3) • (-3)</a:t>
            </a:r>
            <a:endParaRPr lang="en-US" sz="5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955551"/>
              </p:ext>
            </p:extLst>
          </p:nvPr>
        </p:nvGraphicFramePr>
        <p:xfrm>
          <a:off x="1295400" y="2112264"/>
          <a:ext cx="787400" cy="89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3" imgW="177800" imgH="190500" progId="Equation.3">
                  <p:embed/>
                </p:oleObj>
              </mc:Choice>
              <mc:Fallback>
                <p:oleObj name="Equation" r:id="rId3" imgW="177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112264"/>
                        <a:ext cx="787400" cy="897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50796"/>
              </p:ext>
            </p:extLst>
          </p:nvPr>
        </p:nvGraphicFramePr>
        <p:xfrm>
          <a:off x="1219200" y="3352800"/>
          <a:ext cx="1517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5" imgW="342900" imgH="228600" progId="Equation.3">
                  <p:embed/>
                </p:oleObj>
              </mc:Choice>
              <mc:Fallback>
                <p:oleObj name="Equation" r:id="rId5" imgW="342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352800"/>
                        <a:ext cx="15176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58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Power of 1</a:t>
            </a:r>
            <a:endParaRPr lang="en-US" sz="6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676400" y="3657600"/>
            <a:ext cx="838200" cy="121920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95500" y="4876800"/>
            <a:ext cx="308610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</a:t>
            </a:r>
            <a:r>
              <a:rPr lang="en-US" sz="2800" dirty="0" smtClean="0"/>
              <a:t> can be any number</a:t>
            </a:r>
            <a:endParaRPr lang="en-US" sz="2800" dirty="0"/>
          </a:p>
        </p:txBody>
      </p:sp>
      <p:pic>
        <p:nvPicPr>
          <p:cNvPr id="1026" name="Picture 2" descr="C:\Users\owner\AppData\Local\Microsoft\Windows\Temporary Internet Files\Content.IE5\I0WC96UL\MC9004347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928">
            <a:off x="6384592" y="802204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AppData\Local\Microsoft\Windows\Temporary Internet Files\Content.IE5\YO7BKRPT\MC900434872[3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28" y="4800600"/>
            <a:ext cx="1581507" cy="15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2209800"/>
            <a:ext cx="4343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Remember…</a:t>
            </a:r>
          </a:p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5400" baseline="30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5400" dirty="0" smtClean="0"/>
              <a:t> </a:t>
            </a:r>
            <a:r>
              <a:rPr lang="en-US" sz="5400" i="1" dirty="0" smtClean="0"/>
              <a:t>= itself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44292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Can anyone think of what the “</a:t>
            </a:r>
            <a:r>
              <a:rPr lang="en-US" i="1" dirty="0" smtClean="0"/>
              <a:t>invisible”</a:t>
            </a:r>
            <a:r>
              <a:rPr lang="en-US" dirty="0" smtClean="0"/>
              <a:t> exponent may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4800600"/>
            <a:ext cx="4038600" cy="17526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3600" i="1" dirty="0" smtClean="0">
                <a:latin typeface="+mj-lt"/>
                <a:ea typeface="Cambria Math" panose="02040503050406030204" pitchFamily="18" charset="0"/>
              </a:rPr>
              <a:t>Examples</a:t>
            </a:r>
            <a:r>
              <a:rPr lang="en-US" sz="3600" dirty="0" smtClean="0">
                <a:latin typeface="+mj-lt"/>
                <a:ea typeface="Cambria Math" panose="02040503050406030204" pitchFamily="18" charset="0"/>
              </a:rPr>
              <a:t>: </a:t>
            </a:r>
          </a:p>
          <a:p>
            <a:pPr marL="109728" indent="0" algn="ctr">
              <a:buNone/>
            </a:pPr>
            <a:r>
              <a:rPr lang="en-US" sz="3600" dirty="0" smtClean="0">
                <a:latin typeface="+mj-lt"/>
                <a:ea typeface="Cambria Math" panose="02040503050406030204" pitchFamily="18" charset="0"/>
              </a:rPr>
              <a:t>3</a:t>
            </a:r>
            <a:r>
              <a:rPr lang="en-US" sz="3600" baseline="30000" dirty="0" smtClean="0">
                <a:latin typeface="+mj-lt"/>
                <a:ea typeface="Cambria Math" panose="02040503050406030204" pitchFamily="18" charset="0"/>
              </a:rPr>
              <a:t>1</a:t>
            </a:r>
            <a:r>
              <a:rPr lang="en-US" sz="3600" dirty="0" smtClean="0">
                <a:latin typeface="+mj-lt"/>
                <a:ea typeface="Cambria Math" panose="02040503050406030204" pitchFamily="18" charset="0"/>
              </a:rPr>
              <a:t> = ?</a:t>
            </a:r>
            <a:endParaRPr lang="en-US" sz="3600" b="0" dirty="0" smtClean="0">
              <a:latin typeface="+mj-lt"/>
              <a:ea typeface="Cambria Math" panose="02040503050406030204" pitchFamily="18" charset="0"/>
            </a:endParaRPr>
          </a:p>
          <a:p>
            <a:pPr marL="109728" indent="0" algn="ctr">
              <a:buNone/>
            </a:pPr>
            <a:r>
              <a:rPr lang="en-US" sz="3600" dirty="0" smtClean="0">
                <a:latin typeface="+mj-lt"/>
                <a:ea typeface="Cambria Math" panose="02040503050406030204" pitchFamily="18" charset="0"/>
              </a:rPr>
              <a:t>6y = ? </a:t>
            </a:r>
            <a:endParaRPr lang="en-US" sz="3600" dirty="0">
              <a:latin typeface="+mj-lt"/>
              <a:ea typeface="Cambria Math" panose="02040503050406030204" pitchFamily="18" charset="0"/>
            </a:endParaRPr>
          </a:p>
        </p:txBody>
      </p:sp>
      <p:pic>
        <p:nvPicPr>
          <p:cNvPr id="5122" name="Picture 2" descr="C:\Users\owner\AppData\Local\Microsoft\Windows\Temporary Internet Files\Content.IE5\I0WC96UL\MC9000140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676400" cy="15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wner\AppData\Local\Microsoft\Windows\Temporary Internet Files\Content.IE5\YO7BKRPT\MC900434872[4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675971" cy="16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05200"/>
            <a:ext cx="8229600" cy="121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Any nonzero number raised to the power of 1 is equal to </a:t>
            </a:r>
            <a:r>
              <a:rPr lang="en-US" sz="4000" u="sng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itself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2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Multiplying Exponents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4" y="3276600"/>
            <a:ext cx="8229600" cy="1066800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When multiplying two bases that are the same, you </a:t>
            </a:r>
            <a:r>
              <a:rPr lang="en-US" b="1" u="sng" dirty="0" smtClean="0">
                <a:solidFill>
                  <a:srgbClr val="0070C0"/>
                </a:solidFill>
              </a:rPr>
              <a:t>add</a:t>
            </a:r>
            <a:r>
              <a:rPr lang="en-US" dirty="0" smtClean="0"/>
              <a:t> exponents.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20574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Font typeface="Georgia"/>
              <a:buNone/>
            </a:pP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</a:t>
            </a:r>
            <a:r>
              <a:rPr lang="en-US" sz="4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•</a:t>
            </a:r>
            <a:r>
              <a:rPr lang="en-US" sz="4000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•</a:t>
            </a:r>
            <a:r>
              <a:rPr lang="en-US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4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• </a:t>
            </a: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4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• </a:t>
            </a: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pic>
        <p:nvPicPr>
          <p:cNvPr id="2050" name="Picture 2" descr="C:\Users\owner\AppData\Local\Microsoft\Windows\Temporary Internet Files\Content.IE5\YO7BKRPT\MC900434872[3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74" y="609600"/>
            <a:ext cx="1918426" cy="19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46307" y="3124200"/>
            <a:ext cx="7859493" cy="13716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68838"/>
              </p:ext>
            </p:extLst>
          </p:nvPr>
        </p:nvGraphicFramePr>
        <p:xfrm>
          <a:off x="1219200" y="2057401"/>
          <a:ext cx="1524000" cy="69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4" imgW="419100" imgH="203200" progId="Equation.3">
                  <p:embed/>
                </p:oleObj>
              </mc:Choice>
              <mc:Fallback>
                <p:oleObj name="Equation" r:id="rId4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057401"/>
                        <a:ext cx="1524000" cy="692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91076"/>
              </p:ext>
            </p:extLst>
          </p:nvPr>
        </p:nvGraphicFramePr>
        <p:xfrm>
          <a:off x="2819400" y="5334000"/>
          <a:ext cx="3962400" cy="88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6" imgW="850900" imgH="203200" progId="Equation.3">
                  <p:embed/>
                </p:oleObj>
              </mc:Choice>
              <mc:Fallback>
                <p:oleObj name="Equation" r:id="rId6" imgW="850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9400" y="5334000"/>
                        <a:ext cx="3962400" cy="886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756423"/>
              </p:ext>
            </p:extLst>
          </p:nvPr>
        </p:nvGraphicFramePr>
        <p:xfrm>
          <a:off x="6708775" y="1981200"/>
          <a:ext cx="10636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8" imgW="292100" imgH="203200" progId="Equation.3">
                  <p:embed/>
                </p:oleObj>
              </mc:Choice>
              <mc:Fallback>
                <p:oleObj name="Equation" r:id="rId8" imgW="292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8775" y="1981200"/>
                        <a:ext cx="1063625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Ribbon 13"/>
          <p:cNvSpPr/>
          <p:nvPr/>
        </p:nvSpPr>
        <p:spPr>
          <a:xfrm>
            <a:off x="304800" y="4953000"/>
            <a:ext cx="8763000" cy="1600200"/>
          </a:xfrm>
          <a:prstGeom prst="ribbon2">
            <a:avLst>
              <a:gd name="adj1" fmla="val 16667"/>
              <a:gd name="adj2" fmla="val 56184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48768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Multiplying </a:t>
            </a:r>
            <a:r>
              <a:rPr lang="en-US" sz="3200" i="1" dirty="0" smtClean="0">
                <a:latin typeface="+mj-lt"/>
              </a:rPr>
              <a:t>Powers Rule 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84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1789</TotalTime>
  <Words>735</Words>
  <Application>Microsoft Macintosh PowerPoint</Application>
  <PresentationFormat>On-screen Show (4:3)</PresentationFormat>
  <Paragraphs>168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Urban</vt:lpstr>
      <vt:lpstr>Equation</vt:lpstr>
      <vt:lpstr>Microsoft Equation</vt:lpstr>
      <vt:lpstr>Warm Up:</vt:lpstr>
      <vt:lpstr>9/2/14</vt:lpstr>
      <vt:lpstr>Vocab Scramble Warm Up</vt:lpstr>
      <vt:lpstr>Anticipation Guide: Exponents</vt:lpstr>
      <vt:lpstr>Exponents</vt:lpstr>
      <vt:lpstr>Let’s practice!</vt:lpstr>
      <vt:lpstr>Power of 1</vt:lpstr>
      <vt:lpstr>Can anyone think of what the “invisible” exponent may be?</vt:lpstr>
      <vt:lpstr>Multiplying Exponents</vt:lpstr>
      <vt:lpstr>Let’s practice!</vt:lpstr>
      <vt:lpstr>Dividing Exponents</vt:lpstr>
      <vt:lpstr>Let’s Practice!</vt:lpstr>
      <vt:lpstr>Let’s practice!</vt:lpstr>
      <vt:lpstr>Ticket Out The Door</vt:lpstr>
      <vt:lpstr>9-3-14  Simplify:</vt:lpstr>
      <vt:lpstr>Any nonzero number raised to the “0” power is equal to        .</vt:lpstr>
      <vt:lpstr>Remember this problem from yesterday…?</vt:lpstr>
      <vt:lpstr>Let’s learn what to do when we have negative exponents!</vt:lpstr>
      <vt:lpstr>So… how can negative exponents become positive?</vt:lpstr>
      <vt:lpstr>Let’s practice!</vt:lpstr>
      <vt:lpstr>One last rule!</vt:lpstr>
      <vt:lpstr>Let’s practice!</vt:lpstr>
      <vt:lpstr>Let’s practice!</vt:lpstr>
      <vt:lpstr>Ticket Out The Door:</vt:lpstr>
      <vt:lpstr>Warm Up:  Explain to your neighbor  what this picture means.</vt:lpstr>
      <vt:lpstr>Let’s practice!</vt:lpstr>
      <vt:lpstr>Ticket Out The Door: Explain to your neighbor what this cartoon means.</vt:lpstr>
      <vt:lpstr>Anticipation Guide: Exponents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delaney</dc:creator>
  <cp:lastModifiedBy>Howard County Administrator</cp:lastModifiedBy>
  <cp:revision>93</cp:revision>
  <cp:lastPrinted>2014-09-02T11:46:28Z</cp:lastPrinted>
  <dcterms:created xsi:type="dcterms:W3CDTF">2014-04-15T00:24:52Z</dcterms:created>
  <dcterms:modified xsi:type="dcterms:W3CDTF">2014-09-02T16:01:27Z</dcterms:modified>
</cp:coreProperties>
</file>